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67" r:id="rId2"/>
    <p:sldId id="386" r:id="rId3"/>
    <p:sldId id="284" r:id="rId4"/>
    <p:sldId id="405" r:id="rId5"/>
    <p:sldId id="404" r:id="rId6"/>
    <p:sldId id="400" r:id="rId7"/>
    <p:sldId id="402" r:id="rId8"/>
    <p:sldId id="403" r:id="rId9"/>
    <p:sldId id="265" r:id="rId10"/>
    <p:sldId id="264" r:id="rId11"/>
    <p:sldId id="293" r:id="rId12"/>
    <p:sldId id="389" r:id="rId13"/>
    <p:sldId id="390" r:id="rId14"/>
    <p:sldId id="397" r:id="rId15"/>
    <p:sldId id="303" r:id="rId16"/>
    <p:sldId id="301" r:id="rId17"/>
    <p:sldId id="384" r:id="rId18"/>
    <p:sldId id="375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21" r:id="rId28"/>
    <p:sldId id="322" r:id="rId29"/>
    <p:sldId id="341" r:id="rId30"/>
    <p:sldId id="340" r:id="rId31"/>
    <p:sldId id="330" r:id="rId32"/>
    <p:sldId id="323" r:id="rId33"/>
    <p:sldId id="338" r:id="rId34"/>
    <p:sldId id="339" r:id="rId35"/>
    <p:sldId id="325" r:id="rId36"/>
    <p:sldId id="324" r:id="rId37"/>
    <p:sldId id="326" r:id="rId38"/>
    <p:sldId id="391" r:id="rId39"/>
    <p:sldId id="398" r:id="rId40"/>
    <p:sldId id="370" r:id="rId41"/>
    <p:sldId id="371" r:id="rId42"/>
    <p:sldId id="282" r:id="rId43"/>
  </p:sldIdLst>
  <p:sldSz cx="9144000" cy="6858000" type="screen4x3"/>
  <p:notesSz cx="6769100" cy="9906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C4D8E0"/>
    <a:srgbClr val="007190"/>
    <a:srgbClr val="FF9900"/>
    <a:srgbClr val="00FF00"/>
    <a:srgbClr val="CCECFF"/>
    <a:srgbClr val="99CCFF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2" autoAdjust="0"/>
    <p:restoredTop sz="94658" autoAdjust="0"/>
  </p:normalViewPr>
  <p:slideViewPr>
    <p:cSldViewPr snapToGrid="0">
      <p:cViewPr varScale="1">
        <p:scale>
          <a:sx n="107" d="100"/>
          <a:sy n="107" d="100"/>
        </p:scale>
        <p:origin x="10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664" y="-90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6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5400" y="0"/>
            <a:ext cx="29337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3" tIns="47626" rIns="95253" bIns="47626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2288"/>
            <a:ext cx="2933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3" tIns="47626" rIns="95253" bIns="47626" numCol="1" anchor="b" anchorCtr="0" compatLnSpc="1">
            <a:prstTxWarp prst="textNoShape">
              <a:avLst/>
            </a:prstTxWarp>
          </a:bodyPr>
          <a:lstStyle>
            <a:lvl1pPr algn="l" defTabSz="954088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5400" y="9412288"/>
            <a:ext cx="29337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3" tIns="47626" rIns="95253" bIns="47626" numCol="1" anchor="b" anchorCtr="0" compatLnSpc="1">
            <a:prstTxWarp prst="textNoShape">
              <a:avLst/>
            </a:prstTxWarp>
          </a:bodyPr>
          <a:lstStyle>
            <a:lvl1pPr algn="r" defTabSz="954088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8AB9E59-8E82-44E2-ADD0-F387B8F0404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B12BD162-EB64-442B-99A4-4B9FC27ED883}" type="datetimeFigureOut">
              <a:rPr lang="pt-BR"/>
              <a:pPr>
                <a:defRPr/>
              </a:pPr>
              <a:t>18/09/2025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spcBef>
                <a:spcPct val="5000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F8825320-A3B5-4F69-8ACD-8E40975A118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dirty="0"/>
          </a:p>
        </p:txBody>
      </p:sp>
      <p:sp>
        <p:nvSpPr>
          <p:cNvPr id="645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A21089-8576-4990-AC92-E05B304273B9}" type="slidenum">
              <a:rPr lang="pt-BR" smtClean="0">
                <a:latin typeface="Times New Roman" pitchFamily="18" charset="0"/>
              </a:rPr>
              <a:pPr>
                <a:defRPr/>
              </a:pPr>
              <a:t>1</a:t>
            </a:fld>
            <a:endParaRPr lang="pt-BR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491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48BEC3-AAB2-4B93-B270-C2E298F535A1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501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90DF6-9306-4C72-9DF0-FCEA82D39418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conprove.com.br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99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909638" y="6435725"/>
            <a:ext cx="335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000" dirty="0">
                <a:latin typeface="Haettenschweiler" pitchFamily="34" charset="0"/>
                <a:cs typeface="+mn-cs"/>
              </a:rPr>
              <a:t>CONPROVE INDÚSTRIA E COMÉRCIO</a:t>
            </a:r>
          </a:p>
        </p:txBody>
      </p:sp>
      <p:pic>
        <p:nvPicPr>
          <p:cNvPr id="1027" name="Picture 9" descr="C:\Documents and Settings\Luiz Antônio\Desktop\selinho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</a:blip>
          <a:srcRect l="-1663" r="71664"/>
          <a:stretch>
            <a:fillRect/>
          </a:stretch>
        </p:blipFill>
        <p:spPr bwMode="auto">
          <a:xfrm>
            <a:off x="0" y="6376988"/>
            <a:ext cx="9144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0" descr="C:\Temp\brasil.gif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789988" y="6581775"/>
            <a:ext cx="3095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aettenschweiler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conprove.com.br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99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685800" y="487363"/>
            <a:ext cx="7696200" cy="234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9600" i="1" dirty="0">
                <a:solidFill>
                  <a:srgbClr val="0099CC"/>
                </a:solidFill>
                <a:latin typeface="Haettenschweiler" pitchFamily="34" charset="0"/>
              </a:rPr>
              <a:t>CE-RNET4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pt-BR" sz="1000" i="1" dirty="0">
              <a:latin typeface="Haettenschweiler" pitchFamily="34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pt-BR" sz="3200" i="1" dirty="0">
                <a:latin typeface="Haettenschweiler" pitchFamily="34" charset="0"/>
              </a:rPr>
              <a:t>Communication Network Monitoring for Digital </a:t>
            </a:r>
            <a:r>
              <a:rPr lang="pt-BR" sz="3200" i="1" dirty="0" err="1">
                <a:latin typeface="Haettenschweiler" pitchFamily="34" charset="0"/>
              </a:rPr>
              <a:t>Substations</a:t>
            </a:r>
            <a:endParaRPr lang="pt-BR" sz="3200" i="1" dirty="0">
              <a:latin typeface="Haettenschweiler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3967C54-9E63-748E-590C-EF7520638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t="22707" r="1712" b="21657"/>
          <a:stretch>
            <a:fillRect/>
          </a:stretch>
        </p:blipFill>
        <p:spPr bwMode="auto">
          <a:xfrm>
            <a:off x="2436559" y="3125539"/>
            <a:ext cx="4194682" cy="241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t-BR" sz="6000" dirty="0">
                <a:solidFill>
                  <a:srgbClr val="0099CC"/>
                </a:solidFill>
              </a:rPr>
              <a:t>APLICAÇÕES</a:t>
            </a:r>
            <a:r>
              <a:rPr lang="pt-BR" dirty="0"/>
              <a:t> DO EQUIPAMENTO</a:t>
            </a:r>
          </a:p>
        </p:txBody>
      </p:sp>
      <p:sp>
        <p:nvSpPr>
          <p:cNvPr id="4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8229600" cy="2064769"/>
          </a:xfr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108000" tIns="108000" rIns="108000" bIns="108000"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pt-BR" sz="2400" b="1" i="1" dirty="0">
                <a:latin typeface="Arial" charset="0"/>
              </a:rPr>
              <a:t>CE-RNET4 É PROJETADO PARA: 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endParaRPr lang="pt-BR" sz="1600" b="1" i="1" dirty="0">
              <a:latin typeface="Arial" charset="0"/>
            </a:endParaRPr>
          </a:p>
          <a:p>
            <a:pPr marL="0" indent="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1600" b="1" i="1" dirty="0">
                <a:latin typeface="Arial" charset="0"/>
              </a:rPr>
              <a:t>SER UTILIZADO EM TESTES, DIAGNÓSTICOS EM SUBESTAÇÕES DIGITAIS.</a:t>
            </a:r>
          </a:p>
          <a:p>
            <a:pPr marL="0" indent="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1600" b="1" i="1" dirty="0">
                <a:latin typeface="Arial" charset="0"/>
              </a:rPr>
              <a:t>POSSIBILITAR A VERIFICAÇÃO DA COMUNICAÇÃO IEC 61850.</a:t>
            </a:r>
          </a:p>
          <a:p>
            <a:pPr marL="0" indent="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sz="1600" b="1" i="1" dirty="0">
                <a:latin typeface="Arial" charset="0"/>
              </a:rPr>
              <a:t>MONITORAR O TRÁFEGO DA REDE E AVALIAR O DESEMPENHO.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APRESENTAÇÃO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DO HARDWARE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716087" y="2074863"/>
            <a:ext cx="5856288" cy="587441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108000" tIns="108000" rIns="108000" bIns="108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i="1" dirty="0">
                <a:latin typeface="Arial" charset="0"/>
                <a:cs typeface="+mn-cs"/>
              </a:rPr>
              <a:t>PAINEL FRONTAL DO INSTRUMENTO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92CE1B-6268-FAE6-226D-656AED60C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" t="29150" r="849" b="27059"/>
          <a:stretch>
            <a:fillRect/>
          </a:stretch>
        </p:blipFill>
        <p:spPr bwMode="auto">
          <a:xfrm>
            <a:off x="2301667" y="3429000"/>
            <a:ext cx="4464466" cy="200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  <p:bldP spid="33799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685800" y="200025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APRESENTAÇÃO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DO HARDWARE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542925" y="1169988"/>
            <a:ext cx="8201025" cy="2434101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square" lIns="108000" tIns="108000" rIns="108000" bIns="1080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1800" b="1" i="1" dirty="0">
                <a:latin typeface="Arial" charset="0"/>
                <a:cs typeface="+mn-cs"/>
              </a:rPr>
              <a:t>TRASEIRA DO INSTRUMENTO: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pt-BR" sz="1800" b="1" i="1" dirty="0">
                <a:latin typeface="Arial" charset="0"/>
                <a:cs typeface="+mn-cs"/>
              </a:rPr>
              <a:t> 4 portas de rede Ethernet com SFP de até 1 Gb/s para realizar os testes, diagnósticos e monitoramento;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pt-BR" sz="1800" b="1" i="1" dirty="0">
                <a:latin typeface="Arial" charset="0"/>
                <a:cs typeface="+mn-cs"/>
              </a:rPr>
              <a:t> 1 porta de rede RJ45 para comunicação de 2,5 Gb/s;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pt-BR" sz="1800" b="1" i="1" dirty="0">
                <a:latin typeface="Arial" charset="0"/>
                <a:cs typeface="+mn-cs"/>
              </a:rPr>
              <a:t> 1 porta de rede RJ45 para suporte técnico de 1 Gb/s;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pt-BR" sz="1800" b="1" i="1" dirty="0">
                <a:latin typeface="Arial" charset="0"/>
                <a:cs typeface="+mn-cs"/>
              </a:rPr>
              <a:t> 1 porta de rede RJ45 de 100 </a:t>
            </a:r>
            <a:r>
              <a:rPr lang="pt-BR" sz="1800" b="1" i="1" dirty="0" err="1">
                <a:latin typeface="Arial" charset="0"/>
                <a:cs typeface="+mn-cs"/>
              </a:rPr>
              <a:t>Mb</a:t>
            </a:r>
            <a:r>
              <a:rPr lang="pt-BR" sz="1800" b="1" i="1" dirty="0">
                <a:latin typeface="Arial" charset="0"/>
                <a:cs typeface="+mn-cs"/>
              </a:rPr>
              <a:t>/s exclusiva para sincronização PTP.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27CDF756-2486-82C2-304D-12036929A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t="26732" r="1712" b="27956"/>
          <a:stretch>
            <a:fillRect/>
          </a:stretch>
        </p:blipFill>
        <p:spPr bwMode="auto">
          <a:xfrm>
            <a:off x="2436559" y="4221954"/>
            <a:ext cx="4194682" cy="196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  <p:bldP spid="3379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SOFTWARE 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ANÁLISE / DIAGNÓSTICO DE REDE</a:t>
            </a:r>
            <a:endParaRPr lang="pt-BR" sz="32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sp>
        <p:nvSpPr>
          <p:cNvPr id="4" name="Text Box 2062"/>
          <p:cNvSpPr txBox="1">
            <a:spLocks noChangeArrowheads="1"/>
          </p:cNvSpPr>
          <p:nvPr/>
        </p:nvSpPr>
        <p:spPr bwMode="auto">
          <a:xfrm>
            <a:off x="349250" y="1337830"/>
            <a:ext cx="8504238" cy="465009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108000" tIns="108000" rIns="108000" bIns="10800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</a:t>
            </a:r>
            <a:r>
              <a:rPr lang="pt-BR" sz="1600" b="1" i="1" dirty="0">
                <a:latin typeface="Arial" charset="0"/>
                <a:cs typeface="+mn-cs"/>
              </a:rPr>
              <a:t>VERIFICAR A COMUNICAÇÃO IEC 61850 ;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EXAMINAR TRÁFEGO  DE REDE;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AVALIAR A PERFORMANCE DAS MENSAGENS;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IMPORTAR ARQUIVOS SCL (SUBSTATION CONFIGURATION LANGUAGE) DA NORMA IEC 61850;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REALIZAR ANÁLISES ESTATÍSTICAS DE MENSAGENS GOOSE E SAMPLED VALUE;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DETECTAR E SINALIZAR MENSAGENS NA REDE COM PARÂMETROS DIFERENTES DOS ARQUIVOS DE CONFIGURAÇÃO;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DETECTAR E SINALIZAR AUSÊNCIA DE MENSAGENS PREVISTAS;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 DETECTAR E SINALIZAR PRESENÇA DE MENSAGENS NÃO PREVISTAS;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DETECTAR E SINALIZAR PROBLEMAS EM MENSAGENS GOOSE, SV E PTP;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CAPTURAR MENSAGENS DA REDE</a:t>
            </a:r>
            <a:r>
              <a:rPr lang="pt-BR" b="1" i="1" dirty="0">
                <a:latin typeface="Arial" charset="0"/>
                <a:cs typeface="+mn-cs"/>
              </a:rPr>
              <a:t>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sz="1600" b="1" i="1" dirty="0">
                <a:latin typeface="Arial" charset="0"/>
                <a:cs typeface="+mn-cs"/>
              </a:rPr>
              <a:t>MONITORAR REDUNDÂNCIA PRP.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685800" y="304800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Análise / Diagnóstico: 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COMPARAÇÃO SCL x REDE</a:t>
            </a:r>
            <a:endParaRPr lang="pt-BR" sz="32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pic>
        <p:nvPicPr>
          <p:cNvPr id="3" name="Imagem 2" descr="Conprove_CompSC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87668"/>
            <a:ext cx="9144000" cy="36064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Análise / Diagnóstico: 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LOCALIZAR ORFÃOS</a:t>
            </a:r>
            <a:endParaRPr lang="pt-BR" sz="32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pic>
        <p:nvPicPr>
          <p:cNvPr id="4" name="Imagem 3" descr="Conprove_Orfa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1357"/>
            <a:ext cx="9144000" cy="47352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Análise / Diagnóstico: 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ESTATÍSTICAS DAS MENSAGENS</a:t>
            </a:r>
            <a:endParaRPr lang="pt-BR" sz="32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pic>
        <p:nvPicPr>
          <p:cNvPr id="4" name="Imagem 3" descr="Conprove_Estatisti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2404"/>
            <a:ext cx="9144000" cy="36131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VANTAGENS</a:t>
            </a:r>
            <a:r>
              <a:rPr lang="pt-BR" sz="4000" dirty="0">
                <a:solidFill>
                  <a:srgbClr val="3E30F6"/>
                </a:solidFill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DO INSTRUMENTO</a:t>
            </a:r>
            <a:endParaRPr lang="pt-BR" sz="32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49250" y="1552575"/>
            <a:ext cx="8504238" cy="4157663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108000" tIns="108000" rIns="108000" bIns="1080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sz="2000" b="1" dirty="0">
                <a:latin typeface="Arial" charset="0"/>
                <a:cs typeface="+mn-cs"/>
              </a:rPr>
              <a:t> </a:t>
            </a:r>
            <a:r>
              <a:rPr lang="pt-BR" b="1" i="1" dirty="0">
                <a:latin typeface="Arial" charset="0"/>
                <a:cs typeface="+mn-cs"/>
              </a:rPr>
              <a:t>INSTRUMENTAÇÃO VIRTUAL</a:t>
            </a:r>
            <a:r>
              <a:rPr lang="pt-BR" i="1" dirty="0">
                <a:latin typeface="Haettenschweiler" pitchFamily="34" charset="0"/>
                <a:cs typeface="+mn-cs"/>
              </a:rPr>
              <a:t> </a:t>
            </a:r>
            <a:br>
              <a:rPr lang="pt-BR" i="1" dirty="0">
                <a:latin typeface="Haettenschweiler" pitchFamily="34" charset="0"/>
                <a:cs typeface="+mn-cs"/>
              </a:rPr>
            </a:br>
            <a:r>
              <a:rPr lang="pt-BR" b="1" dirty="0">
                <a:latin typeface="Arial" charset="0"/>
                <a:cs typeface="+mn-cs"/>
              </a:rPr>
              <a:t>No CE-RNET4 nenhum controle do equipamento é feito no painel. Todas as operações são feitas via software utilizando o conceito de instrumentação virtual. O instrumento possui também medição em tempo real de todos os sinais gerados. Tudo isso oferece ao cliente mais segurança e confiabilidade na hora de realizar seus testes</a:t>
            </a:r>
            <a:r>
              <a:rPr lang="pt-BR" b="1" dirty="0">
                <a:latin typeface="Haettenschweiler" pitchFamily="34" charset="0"/>
                <a:cs typeface="+mn-cs"/>
              </a:rPr>
              <a:t>.</a:t>
            </a:r>
            <a:endParaRPr lang="pt-BR" sz="2000" b="1" dirty="0">
              <a:latin typeface="Arial" charset="0"/>
              <a:cs typeface="+mn-cs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sz="2000" b="1" i="1" dirty="0">
                <a:latin typeface="Arial" charset="0"/>
                <a:cs typeface="+mn-cs"/>
              </a:rPr>
              <a:t> </a:t>
            </a:r>
            <a:r>
              <a:rPr lang="pt-BR" b="1" i="1" dirty="0">
                <a:latin typeface="Arial" charset="0"/>
                <a:cs typeface="+mn-cs"/>
              </a:rPr>
              <a:t>SUPORTE TÉCNICO POR TELEFONE E E-MAIL EM PORTUGUÊS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sz="2000" b="1" dirty="0">
                <a:latin typeface="Arial" charset="0"/>
                <a:cs typeface="+mn-cs"/>
              </a:rPr>
              <a:t> </a:t>
            </a:r>
            <a:r>
              <a:rPr lang="pt-BR" b="1" i="1" dirty="0">
                <a:latin typeface="Arial" charset="0"/>
                <a:cs typeface="+mn-cs"/>
              </a:rPr>
              <a:t>MANUTENÇÃO E TREINAMENTO NO BRASIL</a:t>
            </a:r>
            <a:r>
              <a:rPr lang="pt-BR" sz="1800" dirty="0">
                <a:latin typeface="Haettenschweiler" pitchFamily="34" charset="0"/>
                <a:cs typeface="+mn-cs"/>
              </a:rPr>
              <a:t> </a:t>
            </a:r>
            <a:br>
              <a:rPr lang="pt-BR" sz="1800" dirty="0">
                <a:latin typeface="Haettenschweiler" pitchFamily="34" charset="0"/>
                <a:cs typeface="+mn-cs"/>
              </a:rPr>
            </a:br>
            <a:r>
              <a:rPr lang="pt-BR" b="1" dirty="0">
                <a:latin typeface="Arial" charset="0"/>
                <a:cs typeface="+mn-cs"/>
              </a:rPr>
              <a:t>Desde 1984 no mercado, a </a:t>
            </a:r>
            <a:r>
              <a:rPr lang="pt-BR" b="1" cap="all" dirty="0">
                <a:latin typeface="Arial" charset="0"/>
                <a:cs typeface="+mn-cs"/>
              </a:rPr>
              <a:t>Conprove</a:t>
            </a:r>
            <a:r>
              <a:rPr lang="pt-BR" b="1" dirty="0">
                <a:latin typeface="Arial" charset="0"/>
                <a:cs typeface="+mn-cs"/>
              </a:rPr>
              <a:t> oferece treinamento e toda a manutenção do equipamento aqui mesmo no Brasil e mais, oferece garantia de 1 ano ou 2 anos (garantia expandida) contra defeitos de fabricação do equipamento. A manutenção nacional se torna mais rápida e econômica.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GERENCIAMENTO DOS RESULTADO DOS TESTES</a:t>
            </a:r>
            <a:r>
              <a:rPr lang="pt-BR" sz="2400" dirty="0">
                <a:latin typeface="Haettenschweiler" pitchFamily="34" charset="0"/>
                <a:cs typeface="+mn-cs"/>
              </a:rPr>
              <a:t> </a:t>
            </a:r>
            <a:br>
              <a:rPr lang="pt-BR" sz="2400" dirty="0">
                <a:latin typeface="Haettenschweiler" pitchFamily="34" charset="0"/>
                <a:cs typeface="+mn-cs"/>
              </a:rPr>
            </a:br>
            <a:r>
              <a:rPr lang="pt-BR" b="1" dirty="0">
                <a:latin typeface="Arial" charset="0"/>
                <a:cs typeface="+mn-cs"/>
              </a:rPr>
              <a:t>Permite a análise e o planejamento da manutenção baseando-se no histórico dos resultados dos testes.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Text Box 2062"/>
          <p:cNvSpPr txBox="1">
            <a:spLocks noChangeArrowheads="1"/>
          </p:cNvSpPr>
          <p:nvPr/>
        </p:nvSpPr>
        <p:spPr bwMode="auto">
          <a:xfrm>
            <a:off x="349250" y="1337830"/>
            <a:ext cx="8504238" cy="3434374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108000" tIns="108000" rIns="108000" bIns="1080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GRANDE VARIEDADE DE SOFTWARES</a:t>
            </a:r>
            <a:br>
              <a:rPr lang="pt-BR" sz="2000" b="1" i="1" dirty="0">
                <a:latin typeface="Arial" charset="0"/>
                <a:cs typeface="+mn-cs"/>
              </a:rPr>
            </a:br>
            <a:endParaRPr lang="pt-BR" sz="2000" b="1" i="1" dirty="0">
              <a:latin typeface="Arial" charset="0"/>
              <a:cs typeface="+mn-cs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b="1" dirty="0">
                <a:latin typeface="Arial" charset="0"/>
                <a:cs typeface="+mn-cs"/>
              </a:rPr>
              <a:t>O CE RNET4 conta atualmente com  mais de 20 softwares com as mais diversas funções desenvolvidas para testes em relés, geração de sinais, harmônicas, simulações, medições, análise de qualidade de energia, oscilografia e gerenciamento da manutenção de relés.</a:t>
            </a:r>
          </a:p>
          <a:p>
            <a:pPr>
              <a:spcBef>
                <a:spcPct val="50000"/>
              </a:spcBef>
              <a:defRPr/>
            </a:pPr>
            <a:r>
              <a:rPr lang="pt-BR" b="1" i="1" dirty="0">
                <a:latin typeface="Arial" charset="0"/>
                <a:cs typeface="+mn-cs"/>
              </a:rPr>
              <a:t>E MAIS: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RELÁTORIOS QUE PODEM SER IMPRESSOS E EXPORTADOS PARA O MS WORD</a:t>
            </a:r>
            <a:r>
              <a:rPr lang="pt-BR" b="1" i="1" baseline="30000" dirty="0">
                <a:latin typeface="Arial" charset="0"/>
                <a:cs typeface="+mn-cs"/>
              </a:rPr>
              <a:t>® </a:t>
            </a:r>
            <a:r>
              <a:rPr lang="pt-BR" b="1" i="1" dirty="0">
                <a:latin typeface="Arial" charset="0"/>
                <a:cs typeface="+mn-cs"/>
              </a:rPr>
              <a:t>OU PDF.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REALIZA TESTES MANUAIS E AUTOMÁTICOS EM RELÉS;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TODOS OS SOFTWARES COM TELAS EM PORTUGUÊS, INGLÊS OU ESPANHOL;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MANUAL EM PORTUGUÊS; REPRODUÇÃO DE ARQUIVOS COMTRADE , ATP e PCAP;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pt-BR" b="1" i="1" dirty="0">
                <a:latin typeface="Arial" charset="0"/>
                <a:cs typeface="+mn-cs"/>
              </a:rPr>
              <a:t> BAIXO CUSTO;.</a:t>
            </a:r>
          </a:p>
        </p:txBody>
      </p:sp>
      <p:sp>
        <p:nvSpPr>
          <p:cNvPr id="15363" name="Text Box 2061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VANTAGENS</a:t>
            </a:r>
            <a:r>
              <a:rPr lang="pt-BR" sz="4000" dirty="0">
                <a:solidFill>
                  <a:srgbClr val="3E30F6"/>
                </a:solidFill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DO INSTRUMENTO</a:t>
            </a:r>
            <a:endParaRPr lang="pt-BR" sz="3200" dirty="0">
              <a:solidFill>
                <a:srgbClr val="FF3300"/>
              </a:solidFill>
              <a:latin typeface="Haettenschweiler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674688" y="320675"/>
            <a:ext cx="76962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VANTAGENS</a:t>
            </a:r>
            <a:r>
              <a:rPr lang="pt-BR" sz="4000" dirty="0">
                <a:solidFill>
                  <a:srgbClr val="3E30F6"/>
                </a:solidFill>
                <a:latin typeface="Haettenschweiler" pitchFamily="34" charset="0"/>
              </a:rPr>
              <a:t> </a:t>
            </a:r>
            <a:r>
              <a:rPr lang="pt-BR" sz="3200" dirty="0">
                <a:latin typeface="Haettenschweiler" pitchFamily="34" charset="0"/>
              </a:rPr>
              <a:t>DO INSTRUMENTO</a:t>
            </a:r>
          </a:p>
          <a:p>
            <a:pPr>
              <a:spcBef>
                <a:spcPct val="50000"/>
              </a:spcBef>
            </a:pPr>
            <a:endParaRPr lang="pt-BR" sz="1000" dirty="0">
              <a:latin typeface="Haettenschweiler" pitchFamily="34" charset="0"/>
            </a:endParaRPr>
          </a:p>
          <a:p>
            <a:pPr>
              <a:spcBef>
                <a:spcPct val="50000"/>
              </a:spcBef>
            </a:pPr>
            <a:endParaRPr lang="pt-BR" sz="400" b="1" i="1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pt-BR" b="1" i="1" dirty="0">
                <a:latin typeface="Arial" charset="0"/>
              </a:rPr>
              <a:t>SEGUE ABAIXO ALGUMAS DAS FUNÇÕES QUE O CE-RNET4 É CAPAZ DE TESTAR:</a:t>
            </a:r>
            <a:endParaRPr lang="pt-BR" b="1" i="1" dirty="0">
              <a:solidFill>
                <a:srgbClr val="FF3300"/>
              </a:solidFill>
              <a:latin typeface="Arial" charset="0"/>
            </a:endParaRPr>
          </a:p>
        </p:txBody>
      </p:sp>
      <p:graphicFrame>
        <p:nvGraphicFramePr>
          <p:cNvPr id="46361" name="Group 281"/>
          <p:cNvGraphicFramePr>
            <a:graphicFrameLocks noGrp="1"/>
          </p:cNvGraphicFramePr>
          <p:nvPr/>
        </p:nvGraphicFramePr>
        <p:xfrm>
          <a:off x="447675" y="1801813"/>
          <a:ext cx="4087813" cy="4434840"/>
        </p:xfrm>
        <a:graphic>
          <a:graphicData uri="http://schemas.openxmlformats.org/drawingml/2006/table">
            <a:tbl>
              <a:tblPr/>
              <a:tblGrid>
                <a:gridCol w="286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FUNÇÃO DO RELÉ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Nº DO IEEE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Distância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Sobreexcitação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Sincronismo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Subtensão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Direcional de Potência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Perda de Campo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Balanceamento de Corrente de Fase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Sequência de Fase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Seqüência Incompleta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Sobrecarga Térmica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Sobrecorrente Instantâneo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Falha de Disjuntor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50BF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Sobrecorrente Temporizado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Fator de Potência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Sobretensão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46378" name="Group 298"/>
          <p:cNvGraphicFramePr>
            <a:graphicFrameLocks noGrp="1"/>
          </p:cNvGraphicFramePr>
          <p:nvPr/>
        </p:nvGraphicFramePr>
        <p:xfrm>
          <a:off x="4557713" y="1804988"/>
          <a:ext cx="4087813" cy="4160520"/>
        </p:xfrm>
        <a:graphic>
          <a:graphicData uri="http://schemas.openxmlformats.org/drawingml/2006/table">
            <a:tbl>
              <a:tblPr/>
              <a:tblGrid>
                <a:gridCol w="286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FUNÇÃO DO RELÉ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Nº DO IEEE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Balanço de Tensão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Balanço de Corrente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Detecção de Terra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Direcional de Corrente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Bloqueio por Oscilação de Potência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Ângulo ou Falta de Sincronismo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Religamento Automático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Frequência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Fio Piloto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Bloqueio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Diferencial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Direcional de Tensão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Direcional de Tensão e Potência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Desligamento (Trip)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ítulo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t-BR" dirty="0">
                <a:solidFill>
                  <a:srgbClr val="0099CC"/>
                </a:solidFill>
              </a:rPr>
              <a:t>TESTES </a:t>
            </a:r>
            <a:r>
              <a:rPr lang="pt-BR" sz="2800" dirty="0"/>
              <a:t> </a:t>
            </a:r>
            <a:r>
              <a:rPr lang="pt-BR" sz="3600" dirty="0"/>
              <a:t>DO BARRAMENTO DE PROCESSO  IEC 6185</a:t>
            </a:r>
            <a:r>
              <a:rPr lang="pt-BR" sz="3600" dirty="0">
                <a:solidFill>
                  <a:schemeClr val="tx1"/>
                </a:solidFill>
              </a:rPr>
              <a:t>0-9-2</a:t>
            </a:r>
            <a:br>
              <a:rPr lang="pt-BR" sz="3600" dirty="0"/>
            </a:br>
            <a:endParaRPr lang="pt-BR" dirty="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36563" y="1173163"/>
            <a:ext cx="8101012" cy="587441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108000" tIns="108000" rIns="108000" bIns="108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200" b="1">
                <a:latin typeface="Arial" charset="0"/>
                <a:cs typeface="+mn-cs"/>
              </a:rPr>
              <a:t>O CE-RNET4 </a:t>
            </a:r>
            <a:r>
              <a:rPr lang="pt-BR" sz="1200" b="1" dirty="0">
                <a:latin typeface="Arial" charset="0"/>
                <a:cs typeface="+mn-cs"/>
              </a:rPr>
              <a:t>PODE SER UTILIZADO PARA TESTES DO BARRAMENTO DE PROCESSO, TANTO PARA CONFIGURAÇÃO DO PAC UTILIZANDO SAMUs OU NCIT/MUs.</a:t>
            </a:r>
          </a:p>
        </p:txBody>
      </p:sp>
      <p:pic>
        <p:nvPicPr>
          <p:cNvPr id="17413" name="Imagem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338" t="41475" r="64302" b="17857"/>
          <a:stretch>
            <a:fillRect/>
          </a:stretch>
        </p:blipFill>
        <p:spPr bwMode="auto">
          <a:xfrm>
            <a:off x="228600" y="2886075"/>
            <a:ext cx="13716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Imagem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21" t="43031" r="55006" b="41400"/>
          <a:stretch>
            <a:fillRect/>
          </a:stretch>
        </p:blipFill>
        <p:spPr bwMode="auto">
          <a:xfrm>
            <a:off x="7177088" y="3224213"/>
            <a:ext cx="1395412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CaixaDeTexto 44"/>
          <p:cNvSpPr txBox="1">
            <a:spLocks noChangeArrowheads="1"/>
          </p:cNvSpPr>
          <p:nvPr/>
        </p:nvSpPr>
        <p:spPr bwMode="auto">
          <a:xfrm>
            <a:off x="0" y="2590800"/>
            <a:ext cx="1466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1800" b="1" dirty="0"/>
              <a:t>NCIT/MU</a:t>
            </a:r>
          </a:p>
        </p:txBody>
      </p:sp>
      <p:sp>
        <p:nvSpPr>
          <p:cNvPr id="17417" name="CaixaDeTexto 45"/>
          <p:cNvSpPr txBox="1">
            <a:spLocks noChangeArrowheads="1"/>
          </p:cNvSpPr>
          <p:nvPr/>
        </p:nvSpPr>
        <p:spPr bwMode="auto">
          <a:xfrm>
            <a:off x="7467600" y="2905125"/>
            <a:ext cx="923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1800" b="1" dirty="0"/>
              <a:t>SAMU</a:t>
            </a:r>
          </a:p>
        </p:txBody>
      </p:sp>
      <p:sp>
        <p:nvSpPr>
          <p:cNvPr id="17420" name="Seta para baixo 11"/>
          <p:cNvSpPr>
            <a:spLocks noChangeArrowheads="1"/>
          </p:cNvSpPr>
          <p:nvPr/>
        </p:nvSpPr>
        <p:spPr bwMode="auto">
          <a:xfrm rot="16200000" flipH="1">
            <a:off x="1817450" y="3624500"/>
            <a:ext cx="355600" cy="126000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0070C0"/>
          </a:solidFill>
          <a:ln w="57150" algn="ctr">
            <a:solidFill>
              <a:srgbClr val="0070C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dirty="0"/>
          </a:p>
        </p:txBody>
      </p:sp>
      <p:sp>
        <p:nvSpPr>
          <p:cNvPr id="17421" name="CaixaDeTexto 61"/>
          <p:cNvSpPr txBox="1">
            <a:spLocks noChangeArrowheads="1"/>
          </p:cNvSpPr>
          <p:nvPr/>
        </p:nvSpPr>
        <p:spPr bwMode="auto">
          <a:xfrm>
            <a:off x="1514475" y="4410075"/>
            <a:ext cx="1171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000" dirty="0"/>
              <a:t>SV</a:t>
            </a:r>
            <a:r>
              <a:rPr lang="pt-BR" sz="800" dirty="0"/>
              <a:t> </a:t>
            </a:r>
          </a:p>
        </p:txBody>
      </p:sp>
      <p:sp>
        <p:nvSpPr>
          <p:cNvPr id="17423" name="Seta para baixo 11"/>
          <p:cNvSpPr>
            <a:spLocks noChangeArrowheads="1"/>
          </p:cNvSpPr>
          <p:nvPr/>
        </p:nvSpPr>
        <p:spPr bwMode="auto">
          <a:xfrm rot="5400000">
            <a:off x="6297850" y="3681650"/>
            <a:ext cx="355600" cy="126000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0070C0"/>
          </a:solidFill>
          <a:ln w="57150" algn="ctr">
            <a:solidFill>
              <a:srgbClr val="0070C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dirty="0"/>
          </a:p>
        </p:txBody>
      </p:sp>
      <p:sp>
        <p:nvSpPr>
          <p:cNvPr id="17424" name="CaixaDeTexto 64"/>
          <p:cNvSpPr txBox="1">
            <a:spLocks noChangeArrowheads="1"/>
          </p:cNvSpPr>
          <p:nvPr/>
        </p:nvSpPr>
        <p:spPr bwMode="auto">
          <a:xfrm>
            <a:off x="5867400" y="4476750"/>
            <a:ext cx="1171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000" dirty="0"/>
              <a:t>SV</a:t>
            </a:r>
            <a:r>
              <a:rPr lang="pt-BR" sz="800" dirty="0"/>
              <a:t> </a:t>
            </a:r>
          </a:p>
        </p:txBody>
      </p:sp>
      <p:sp>
        <p:nvSpPr>
          <p:cNvPr id="17427" name="CaixaDeTexto 46"/>
          <p:cNvSpPr txBox="1">
            <a:spLocks noChangeArrowheads="1"/>
          </p:cNvSpPr>
          <p:nvPr/>
        </p:nvSpPr>
        <p:spPr bwMode="auto">
          <a:xfrm>
            <a:off x="4592638" y="5043488"/>
            <a:ext cx="11715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dirty="0"/>
              <a:t>GOOSE </a:t>
            </a:r>
          </a:p>
        </p:txBody>
      </p:sp>
      <p:sp>
        <p:nvSpPr>
          <p:cNvPr id="17428" name="CaixaDeTexto 64"/>
          <p:cNvSpPr txBox="1">
            <a:spLocks noChangeArrowheads="1"/>
          </p:cNvSpPr>
          <p:nvPr/>
        </p:nvSpPr>
        <p:spPr bwMode="auto">
          <a:xfrm>
            <a:off x="2940050" y="5026025"/>
            <a:ext cx="1171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2000" dirty="0"/>
              <a:t>SV</a:t>
            </a:r>
            <a:r>
              <a:rPr lang="pt-BR" sz="800" dirty="0"/>
              <a:t> </a:t>
            </a:r>
          </a:p>
        </p:txBody>
      </p:sp>
      <p:pic>
        <p:nvPicPr>
          <p:cNvPr id="17429" name="Picture 2" descr="http://upload.wikimedia.org/wikipedia/commons/thumb/c/c2/Protective_relay.jpg/220px-Protective_relay.jpg"/>
          <p:cNvPicPr>
            <a:picLocks noChangeAspect="1" noChangeArrowheads="1"/>
          </p:cNvPicPr>
          <p:nvPr/>
        </p:nvPicPr>
        <p:blipFill>
          <a:blip r:embed="rId4" cstate="print"/>
          <a:srcRect l="8630" t="6671" r="9860" b="19453"/>
          <a:stretch>
            <a:fillRect/>
          </a:stretch>
        </p:blipFill>
        <p:spPr bwMode="auto">
          <a:xfrm>
            <a:off x="3836988" y="5689600"/>
            <a:ext cx="9112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eta para cima e para baixo 22"/>
          <p:cNvSpPr/>
          <p:nvPr/>
        </p:nvSpPr>
        <p:spPr bwMode="auto">
          <a:xfrm>
            <a:off x="4400550" y="4826000"/>
            <a:ext cx="316800" cy="756000"/>
          </a:xfrm>
          <a:prstGeom prst="upDownArrow">
            <a:avLst/>
          </a:prstGeom>
          <a:solidFill>
            <a:srgbClr val="FF0000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Seta para cima e para baixo 23"/>
          <p:cNvSpPr/>
          <p:nvPr/>
        </p:nvSpPr>
        <p:spPr bwMode="auto">
          <a:xfrm>
            <a:off x="3816350" y="4838700"/>
            <a:ext cx="317500" cy="756000"/>
          </a:xfrm>
          <a:prstGeom prst="upDownArrow">
            <a:avLst/>
          </a:prstGeom>
          <a:solidFill>
            <a:srgbClr val="0070C0"/>
          </a:solidFill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8" name="Picture 2" descr="https://conprove.com/wp-content/uploads/2025/07/CE-RNET-IEC-61850-02-2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80" t="27720" r="2561" b="32801"/>
          <a:stretch>
            <a:fillRect/>
          </a:stretch>
        </p:blipFill>
        <p:spPr bwMode="auto">
          <a:xfrm>
            <a:off x="2743256" y="3383317"/>
            <a:ext cx="2955218" cy="1218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 bwMode="auto">
          <a:xfrm>
            <a:off x="466725" y="0"/>
            <a:ext cx="8229600" cy="6286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t-BR" dirty="0">
                <a:solidFill>
                  <a:srgbClr val="0099CC"/>
                </a:solidFill>
              </a:rPr>
              <a:t>TESTES </a:t>
            </a:r>
            <a:r>
              <a:rPr lang="pt-BR" sz="2800" dirty="0"/>
              <a:t> </a:t>
            </a:r>
            <a:r>
              <a:rPr lang="pt-BR" sz="3600" dirty="0"/>
              <a:t>DO BARRAMENTO DE PROCESSO  IEC 61850-9-2</a:t>
            </a:r>
            <a:br>
              <a:rPr lang="pt-BR" sz="3600" dirty="0"/>
            </a:br>
            <a:endParaRPr lang="pt-BR" dirty="0"/>
          </a:p>
        </p:txBody>
      </p:sp>
      <p:sp>
        <p:nvSpPr>
          <p:cNvPr id="24" name="Rectangle 2053"/>
          <p:cNvSpPr txBox="1">
            <a:spLocks noChangeArrowheads="1"/>
          </p:cNvSpPr>
          <p:nvPr/>
        </p:nvSpPr>
        <p:spPr bwMode="auto">
          <a:xfrm>
            <a:off x="133350" y="1438275"/>
            <a:ext cx="5086350" cy="4876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pt-BR" sz="2400" i="1" kern="0" dirty="0">
                <a:latin typeface="+mn-lt"/>
                <a:cs typeface="Times New Roman" pitchFamily="18" charset="0"/>
              </a:rPr>
              <a:t>TESTES: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Perda de sincronismo;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Perda de mensagens SV;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Resposta em frequência;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Tempo de atraso da digitalização;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Precisão;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Conformidade da formatação da informação;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Teste de integração (Interoperabilidade);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Teste de NCIT/MU e SAMU;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Teste funcional;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Teste de comunicação (link, sobrecarga).</a:t>
            </a:r>
            <a:endParaRPr lang="pt-BR" sz="2400" kern="0" dirty="0">
              <a:latin typeface="+mn-lt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36563" y="677863"/>
            <a:ext cx="8421687" cy="803275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108000" tIns="108000" rIns="108000" bIns="108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000" b="1" i="1" dirty="0">
                <a:latin typeface="Arial" charset="0"/>
                <a:cs typeface="+mn-cs"/>
              </a:rPr>
              <a:t>CE-RNET4</a:t>
            </a:r>
          </a:p>
          <a:p>
            <a:pPr>
              <a:spcBef>
                <a:spcPct val="50000"/>
              </a:spcBef>
              <a:defRPr/>
            </a:pPr>
            <a:r>
              <a:rPr lang="pt-BR" sz="1200" b="1" dirty="0">
                <a:latin typeface="Arial" charset="0"/>
                <a:cs typeface="+mn-cs"/>
              </a:rPr>
              <a:t>TESTES DO BARRAMENTO DE PROCESSO EM CONFORMIDADE COM AS NORMAS IEC 61869-9 e IEC 61850-9-2</a:t>
            </a:r>
          </a:p>
        </p:txBody>
      </p:sp>
      <p:sp>
        <p:nvSpPr>
          <p:cNvPr id="5" name="Rectangle 2053"/>
          <p:cNvSpPr txBox="1">
            <a:spLocks noChangeArrowheads="1"/>
          </p:cNvSpPr>
          <p:nvPr/>
        </p:nvSpPr>
        <p:spPr bwMode="auto">
          <a:xfrm>
            <a:off x="4810125" y="1438275"/>
            <a:ext cx="4333875" cy="5286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pt-BR" sz="2400" i="1" kern="0" dirty="0">
                <a:latin typeface="+mn-lt"/>
                <a:cs typeface="Times New Roman" pitchFamily="18" charset="0"/>
              </a:rPr>
              <a:t>Características :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Permite sincronismo de tempo por PTP (mesma fonte de sincronismo para a mala de teste e o objeto de teste);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Capacidade de simular mensagem (modo,qualidade);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Configuração do teste via arquivos SCD, CID, etc... ;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t-BR" sz="2000" kern="0" dirty="0">
                <a:latin typeface="Arial" pitchFamily="34" charset="0"/>
                <a:cs typeface="Arial" pitchFamily="34" charset="0"/>
              </a:rPr>
              <a:t>Envio e recebimento de mensagens SV.</a:t>
            </a:r>
            <a:endParaRPr lang="pt-BR" sz="24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11287"/>
          </a:xfrm>
        </p:spPr>
        <p:txBody>
          <a:bodyPr/>
          <a:lstStyle/>
          <a:p>
            <a:pPr>
              <a:defRPr/>
            </a:pPr>
            <a:r>
              <a:rPr lang="pt-BR" dirty="0">
                <a:solidFill>
                  <a:srgbClr val="0099CC"/>
                </a:solidFill>
              </a:rPr>
              <a:t>Software de teste: CTC –</a:t>
            </a:r>
            <a:r>
              <a:rPr lang="pt-BR" dirty="0"/>
              <a:t>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CONPROVE TEST CENTER</a:t>
            </a:r>
            <a:br>
              <a:rPr lang="pt-BR" sz="1400" dirty="0"/>
            </a:br>
            <a:br>
              <a:rPr lang="pt-BR" sz="1400" dirty="0"/>
            </a:br>
            <a:r>
              <a:rPr lang="pt-BR" sz="1400" b="1" i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Gerenciador dos softwares manual e automáticos e dos softwares de apoio.</a:t>
            </a:r>
            <a:br>
              <a:rPr lang="pt-BR" sz="1400" b="1" i="1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endParaRPr lang="pt-BR" sz="1400" b="1" i="1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9163" y="1521061"/>
            <a:ext cx="5183187" cy="492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050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RECURSOS DE SOFTWARE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2000" dirty="0">
                <a:latin typeface="Haettenschweiler" pitchFamily="34" charset="0"/>
              </a:rPr>
              <a:t>TESTES C/ PROTOCOLO DE COMUNICAÇÂO</a:t>
            </a:r>
            <a:endParaRPr lang="pt-BR" sz="20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sp>
        <p:nvSpPr>
          <p:cNvPr id="49155" name="Text Box 2051"/>
          <p:cNvSpPr txBox="1">
            <a:spLocks noChangeArrowheads="1"/>
          </p:cNvSpPr>
          <p:nvPr/>
        </p:nvSpPr>
        <p:spPr bwMode="auto">
          <a:xfrm>
            <a:off x="5189538" y="884238"/>
            <a:ext cx="2595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dirty="0">
                <a:latin typeface="Haettenschweiler" pitchFamily="34" charset="0"/>
              </a:rPr>
              <a:t>IEC 61850 (GOOSE / SV)</a:t>
            </a:r>
            <a:endParaRPr lang="pt-BR" sz="20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sp>
        <p:nvSpPr>
          <p:cNvPr id="49156" name="Rectangle 20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25675"/>
            <a:ext cx="7772400" cy="4043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2400" dirty="0">
                <a:cs typeface="Times New Roman" charset="0"/>
              </a:rPr>
              <a:t>Realiza todos os testes através protocolo de comunicação IEC 61850, publicando e recebendo mensagens GOOSE e SAMPLED VALUE, sincronismo temporal por PTP, além de ser capaz de realizar testes em uma rede PRP.</a:t>
            </a:r>
          </a:p>
          <a:p>
            <a:pPr eaLnBrk="1" hangingPunct="1"/>
            <a:endParaRPr lang="pt-BR" sz="2400" dirty="0">
              <a:cs typeface="Times New Roman" charset="0"/>
            </a:endParaRPr>
          </a:p>
          <a:p>
            <a:pPr eaLnBrk="1" hangingPunct="1">
              <a:buNone/>
            </a:pPr>
            <a:endParaRPr lang="pt-BR" sz="2400" dirty="0">
              <a:cs typeface="Times New Roman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6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RECURSOS DE SOFTWARE</a:t>
            </a:r>
            <a:r>
              <a:rPr lang="pt-BR" sz="2400" dirty="0">
                <a:latin typeface="Haettenschweiler" pitchFamily="34" charset="0"/>
              </a:rPr>
              <a:t> </a:t>
            </a:r>
            <a:r>
              <a:rPr lang="pt-BR" sz="2000" dirty="0">
                <a:latin typeface="Haettenschweiler" pitchFamily="34" charset="0"/>
              </a:rPr>
              <a:t>TESTES C/ PROTOCOLO DE COMUNICAÇÂO</a:t>
            </a:r>
            <a:endParaRPr lang="pt-BR" sz="20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sp>
        <p:nvSpPr>
          <p:cNvPr id="50179" name="Text Box 7"/>
          <p:cNvSpPr txBox="1">
            <a:spLocks noChangeArrowheads="1"/>
          </p:cNvSpPr>
          <p:nvPr/>
        </p:nvSpPr>
        <p:spPr bwMode="auto">
          <a:xfrm>
            <a:off x="5189538" y="884238"/>
            <a:ext cx="19859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dirty="0">
                <a:latin typeface="Haettenschweiler" pitchFamily="34" charset="0"/>
              </a:rPr>
              <a:t>IEC 61850 (GOOSE / SV)</a:t>
            </a:r>
            <a:endParaRPr lang="pt-BR" sz="2000" dirty="0">
              <a:solidFill>
                <a:srgbClr val="FF3300"/>
              </a:solidFill>
              <a:latin typeface="Haettenschweiler" pitchFamily="34" charset="0"/>
            </a:endParaRPr>
          </a:p>
        </p:txBody>
      </p:sp>
      <p:pic>
        <p:nvPicPr>
          <p:cNvPr id="50180" name="Espaço Reservado para Conteúdo 5" descr="46.png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81163"/>
            <a:ext cx="8229600" cy="4384675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419100" y="185738"/>
            <a:ext cx="8229600" cy="9017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pt-BR" dirty="0">
                <a:solidFill>
                  <a:srgbClr val="0099CC"/>
                </a:solidFill>
              </a:rPr>
              <a:t>RECURSOS DE SOFTWARE – </a:t>
            </a:r>
            <a:r>
              <a:rPr lang="pt-BR" sz="3200" kern="1200" dirty="0">
                <a:solidFill>
                  <a:schemeClr val="tx1"/>
                </a:solidFill>
              </a:rPr>
              <a:t>MANUAL </a:t>
            </a:r>
            <a:br>
              <a:rPr lang="pt-BR" sz="2400" dirty="0">
                <a:solidFill>
                  <a:srgbClr val="FF3300"/>
                </a:solidFill>
              </a:rPr>
            </a:b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90500" y="1093788"/>
            <a:ext cx="1870075" cy="3200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Manual</a:t>
            </a:r>
          </a:p>
          <a:p>
            <a:pPr algn="just">
              <a:defRPr/>
            </a:pPr>
            <a:r>
              <a:rPr lang="pt-BR" dirty="0">
                <a:cs typeface="Arial" charset="0"/>
              </a:rPr>
              <a:t>Desenvolvido para realizar testes manuais em relés, o software Manual permite a geração simultânea de até 24 canais SV com conteúdo harmônico de até a 50ª ordem. Podendo ser corrente ou tensão.</a:t>
            </a:r>
          </a:p>
          <a:p>
            <a:pPr algn="just">
              <a:defRPr/>
            </a:pPr>
            <a:r>
              <a:rPr lang="pt-BR" dirty="0">
                <a:cs typeface="Arial" charset="0"/>
              </a:rPr>
              <a:t>Mostra o estados das </a:t>
            </a:r>
            <a:r>
              <a:rPr lang="pt-BR" dirty="0" err="1">
                <a:cs typeface="Arial" charset="0"/>
              </a:rPr>
              <a:t>mgs</a:t>
            </a:r>
            <a:r>
              <a:rPr lang="pt-BR" dirty="0">
                <a:cs typeface="Arial" charset="0"/>
              </a:rPr>
              <a:t> GOOSES, </a:t>
            </a:r>
            <a:r>
              <a:rPr lang="pt-BR" dirty="0" err="1">
                <a:cs typeface="Arial" charset="0"/>
              </a:rPr>
              <a:t>oscilografias</a:t>
            </a:r>
            <a:r>
              <a:rPr lang="pt-BR" dirty="0">
                <a:cs typeface="Arial" charset="0"/>
              </a:rPr>
              <a:t> de entradas SV, fasores, harmônicas, análise gráfica das proteções e avaliações.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753100" y="5143500"/>
            <a:ext cx="2576513" cy="1584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</a:rPr>
              <a:t>Facilidades</a:t>
            </a:r>
          </a:p>
          <a:p>
            <a:pPr algn="just">
              <a:defRPr/>
            </a:pPr>
            <a:r>
              <a:rPr lang="pt-BR" dirty="0">
                <a:cs typeface="Arial" charset="0"/>
              </a:rPr>
              <a:t>Análise gráfica dos teste das funções de Corrente x Tempo, Tensão x Tempo, Diferencial, Restrição de Harmônicas e Direcional de: Sobrecorrente , Potência e Impedância.</a:t>
            </a:r>
            <a:endParaRPr lang="pt-BR" sz="2000" dirty="0">
              <a:solidFill>
                <a:srgbClr val="0099CC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79400" y="5168900"/>
            <a:ext cx="4518025" cy="1154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Geração de sinais</a:t>
            </a:r>
          </a:p>
          <a:p>
            <a:pPr algn="just">
              <a:defRPr/>
            </a:pPr>
            <a:r>
              <a:rPr lang="pt-BR" dirty="0">
                <a:cs typeface="Arial" charset="0"/>
              </a:rPr>
              <a:t>Geração em 50 ou 60Hz, possui 2 cronômetros para monitoramento, sendo possível utilizar lógicas tanto no disparo como na parada do cronômetro. Incremento automático tanto na amplitude como no ângulo dos sinais gerados.</a:t>
            </a:r>
            <a:endParaRPr lang="pt-BR" sz="2000" dirty="0">
              <a:solidFill>
                <a:srgbClr val="0099CC"/>
              </a:solidFill>
            </a:endParaRPr>
          </a:p>
        </p:txBody>
      </p:sp>
      <p:pic>
        <p:nvPicPr>
          <p:cNvPr id="21510" name="Imagem 6" descr="0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400" y="1254125"/>
            <a:ext cx="6904038" cy="367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Espaço Reservado para Conteúdo 10" descr="0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" y="992188"/>
            <a:ext cx="4810125" cy="3713162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Sobrecorrente</a:t>
            </a:r>
          </a:p>
        </p:txBody>
      </p:sp>
      <p:pic>
        <p:nvPicPr>
          <p:cNvPr id="22532" name="Imagem 6" descr="fig4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3875" y="3602038"/>
            <a:ext cx="3197225" cy="23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Imagem 9" descr="fig4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2250" y="4764088"/>
            <a:ext cx="3821113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5943600" y="1173163"/>
            <a:ext cx="2657475" cy="2232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Sobrecorrente</a:t>
            </a:r>
          </a:p>
          <a:p>
            <a:pPr algn="just">
              <a:defRPr/>
            </a:pPr>
            <a:r>
              <a:rPr lang="pt-BR" dirty="0"/>
              <a:t>Na função temporizada compara os valores obtidos com diversas normas, permite que o usuário digitalize novas curvas. Analisa os tempos de atuação assim como a corrente de acordo com os erros definidos pelo fabricante do relé. Permite a captura dos pontos testados e gera relatórios automáticos.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Subcorrente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734175" y="1973263"/>
            <a:ext cx="2230438" cy="1800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Subcorrente</a:t>
            </a:r>
          </a:p>
          <a:p>
            <a:pPr algn="just">
              <a:defRPr/>
            </a:pPr>
            <a:r>
              <a:rPr lang="pt-BR" dirty="0"/>
              <a:t> Analisa os tempos de atuação assim como a corrente de acordo com os erros definidos pelo fabricante do relé. Permite a captura dos pontos testados e gera relatórios automáticos.</a:t>
            </a:r>
          </a:p>
        </p:txBody>
      </p:sp>
      <p:pic>
        <p:nvPicPr>
          <p:cNvPr id="23556" name="Espaço Reservado para Conteúdo 4" descr="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0" y="1362075"/>
            <a:ext cx="6172200" cy="4772025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Sobretensão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896100" y="1690688"/>
            <a:ext cx="2247900" cy="2016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Sobretensão</a:t>
            </a:r>
          </a:p>
          <a:p>
            <a:pPr algn="just">
              <a:defRPr/>
            </a:pPr>
            <a:r>
              <a:rPr lang="pt-BR" dirty="0"/>
              <a:t>Permite o usuário inserir sua curva e posteriormente comparar com os valores obtidos. Analisa valores de amplitude e tempo de atuação das funções instantâneas. O usuário pode capturar os pontos testados assim como gerar relatórios.</a:t>
            </a:r>
          </a:p>
        </p:txBody>
      </p:sp>
      <p:pic>
        <p:nvPicPr>
          <p:cNvPr id="24580" name="Imagem 5" descr="1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3" y="1157288"/>
            <a:ext cx="627221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Subtensão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6867525" y="1709738"/>
            <a:ext cx="2047875" cy="2232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Subtensão</a:t>
            </a:r>
          </a:p>
          <a:p>
            <a:pPr algn="just">
              <a:defRPr/>
            </a:pPr>
            <a:r>
              <a:rPr lang="pt-BR" dirty="0"/>
              <a:t>Permite o usuário inserir sua curva e posteriormente comparar com os valores obtidos. Analisa valores de amplitude e tempo de atuação das funções instantâneas. Permite captura dos pontos testados assim como geração automática de relatórios.</a:t>
            </a:r>
          </a:p>
        </p:txBody>
      </p:sp>
      <p:pic>
        <p:nvPicPr>
          <p:cNvPr id="25604" name="Imagem 4" descr="0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8" y="1171575"/>
            <a:ext cx="6327775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8" descr="0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8" y="1433513"/>
            <a:ext cx="6569075" cy="491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Diferencial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848350" y="2805113"/>
            <a:ext cx="3295650" cy="1584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Diferencial</a:t>
            </a:r>
          </a:p>
          <a:p>
            <a:pPr algn="just">
              <a:defRPr/>
            </a:pPr>
            <a:r>
              <a:rPr lang="pt-BR" dirty="0"/>
              <a:t>O usuário consegue levantar as características do slope 1 e do slope 2. Analisa valores de amplitude e tempo de atuação das funções instantâneas. Admite a captura dos pontos testados assim como geração automática de relatórios.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Restrição de Harmônicas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648450" y="2430463"/>
            <a:ext cx="2362200" cy="2232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Restrição de Harmônica</a:t>
            </a:r>
          </a:p>
          <a:p>
            <a:pPr algn="just">
              <a:defRPr/>
            </a:pPr>
            <a:r>
              <a:rPr lang="pt-BR" dirty="0"/>
              <a:t>Permite teste para harmônicas de segunda, terceira e quinta ordens. Faz a analise da região de transição entre o bloqueio e operação da função diferencial. Pode-se capturar os pontos testados assim como gerar facilmente os relatórios. Possui visualização na forma de gráfico ou tabela.</a:t>
            </a:r>
          </a:p>
        </p:txBody>
      </p:sp>
      <p:pic>
        <p:nvPicPr>
          <p:cNvPr id="27652" name="Espaço Reservado para Conteúdo 9" descr="05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075" y="1657350"/>
            <a:ext cx="5994400" cy="452596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Direcional de Sobrecorrente</a:t>
            </a:r>
          </a:p>
        </p:txBody>
      </p:sp>
      <p:sp>
        <p:nvSpPr>
          <p:cNvPr id="8" name="Retângulo 7"/>
          <p:cNvSpPr/>
          <p:nvPr/>
        </p:nvSpPr>
        <p:spPr>
          <a:xfrm>
            <a:off x="6410325" y="1447800"/>
            <a:ext cx="2457450" cy="2232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Direcional de Sobrecorrente</a:t>
            </a:r>
          </a:p>
          <a:p>
            <a:pPr algn="just">
              <a:defRPr/>
            </a:pPr>
            <a:r>
              <a:rPr lang="pt-BR" dirty="0"/>
              <a:t>Analisa a direcionalidade da função de sobrecorrente tanto direta como reversa. Utiliza como grandeza de polarização corrente ou tensão. Possibilita a captura dos pontos testados e realiza a geração automática de relatório.  Os resultados podem ser visto graficamente ou em tabela.</a:t>
            </a:r>
          </a:p>
        </p:txBody>
      </p:sp>
      <p:pic>
        <p:nvPicPr>
          <p:cNvPr id="28676" name="Imagem 4" descr="1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3" y="1357313"/>
            <a:ext cx="5969000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Espaço Reservado para Conteúdo 9" descr="0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38" y="1600200"/>
            <a:ext cx="6099175" cy="4525963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Direcional de Potência</a:t>
            </a:r>
          </a:p>
        </p:txBody>
      </p:sp>
      <p:sp>
        <p:nvSpPr>
          <p:cNvPr id="7" name="Retângulo 6"/>
          <p:cNvSpPr/>
          <p:nvPr/>
        </p:nvSpPr>
        <p:spPr>
          <a:xfrm>
            <a:off x="6692900" y="2773363"/>
            <a:ext cx="2317750" cy="1584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Direcional de Potência</a:t>
            </a:r>
          </a:p>
          <a:p>
            <a:pPr algn="just">
              <a:defRPr/>
            </a:pPr>
            <a:r>
              <a:rPr lang="pt-BR" dirty="0"/>
              <a:t>Analisa a direcionalidade do fluxo de potência (ativa, reativa ou aparente) tanto direta como reversa. Pode-se capturar os pontos testados e solicitar o relatório.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Manual –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Direcional de Impedância</a:t>
            </a:r>
          </a:p>
        </p:txBody>
      </p:sp>
      <p:sp>
        <p:nvSpPr>
          <p:cNvPr id="8" name="Retângulo 7"/>
          <p:cNvSpPr/>
          <p:nvPr/>
        </p:nvSpPr>
        <p:spPr>
          <a:xfrm>
            <a:off x="6524625" y="1992313"/>
            <a:ext cx="2619375" cy="1584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Direcional de Impedância</a:t>
            </a:r>
          </a:p>
          <a:p>
            <a:pPr algn="just">
              <a:defRPr/>
            </a:pPr>
            <a:r>
              <a:rPr lang="pt-BR" dirty="0"/>
              <a:t>Analisa a direcionalidade da função de distância tanto na forma direta como reversa. Possibilita a aquisição dos pontos já testados disponibilizando em forma de relatório.</a:t>
            </a:r>
          </a:p>
        </p:txBody>
      </p:sp>
      <p:pic>
        <p:nvPicPr>
          <p:cNvPr id="30724" name="Espaço Reservado para Conteúdo 5" descr="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8" y="1038225"/>
            <a:ext cx="6216650" cy="46863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Espaço Reservado para Conteúdo 9" descr="fig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04925"/>
            <a:ext cx="4241800" cy="2695575"/>
          </a:xfrm>
          <a:noFill/>
          <a:ln>
            <a:miter lim="800000"/>
            <a:headEnd/>
            <a:tailEnd/>
          </a:ln>
        </p:spPr>
      </p:pic>
      <p:pic>
        <p:nvPicPr>
          <p:cNvPr id="31747" name="Imagem 10" descr="fig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2125" y="1304925"/>
            <a:ext cx="423068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Diferenc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4097338"/>
            <a:ext cx="2619375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Configuração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Neste teste o usuário compara os valores ajustados no relé e no equipamento de teste para que corrija possíveis diferenças.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6561138" y="114300"/>
            <a:ext cx="1944687" cy="1154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Ponto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Testa-se um ponto específico verificando se encontra-se em uma região de operação ou não.</a:t>
            </a:r>
          </a:p>
        </p:txBody>
      </p:sp>
      <p:pic>
        <p:nvPicPr>
          <p:cNvPr id="31751" name="Espaço Reservado para Conteúdo 5" descr="fig0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7363" y="4171950"/>
            <a:ext cx="4252912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3224213" y="5202238"/>
            <a:ext cx="2903537" cy="1370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Busca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Busca automaticamente os pontos da região de transição entre não operação e operação. Encontra dessa maneira facilmente as inclinações da função diferencial.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0" y="0"/>
            <a:ext cx="3117850" cy="1154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Diferenc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Esse software realiza testes automáticos nos relés diferenciais. Possuí pré-ajuste dos principais relés do mercado facilitando os testes.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Distanc</a:t>
            </a:r>
          </a:p>
        </p:txBody>
      </p:sp>
      <p:sp>
        <p:nvSpPr>
          <p:cNvPr id="4" name="Retângulo 3"/>
          <p:cNvSpPr/>
          <p:nvPr/>
        </p:nvSpPr>
        <p:spPr>
          <a:xfrm>
            <a:off x="207963" y="298450"/>
            <a:ext cx="2262187" cy="1154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Ponto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Nesse teste o usuário testa um ponto específico verificando se pertence ou não a uma região de operação.</a:t>
            </a:r>
          </a:p>
        </p:txBody>
      </p:sp>
      <p:sp>
        <p:nvSpPr>
          <p:cNvPr id="6" name="Retângulo 5"/>
          <p:cNvSpPr/>
          <p:nvPr/>
        </p:nvSpPr>
        <p:spPr>
          <a:xfrm>
            <a:off x="541338" y="5059363"/>
            <a:ext cx="3924300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Busca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Busca automaticamente os pontos da região de transição entre a não operação e operação. Mostra o tempo de atuação, valores de tensão e corrente e ainda valores de impedância do ponto testado.</a:t>
            </a:r>
          </a:p>
        </p:txBody>
      </p:sp>
      <p:pic>
        <p:nvPicPr>
          <p:cNvPr id="32773" name="Espaço Reservado para Conteúdo 7" descr="fig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988" y="1704975"/>
            <a:ext cx="4364037" cy="2943225"/>
          </a:xfrm>
          <a:noFill/>
          <a:ln>
            <a:miter lim="800000"/>
            <a:headEnd/>
            <a:tailEnd/>
          </a:ln>
        </p:spPr>
      </p:pic>
      <p:pic>
        <p:nvPicPr>
          <p:cNvPr id="32774" name="Imagem 8" descr="fig2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2150" y="2981325"/>
            <a:ext cx="46418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4572000" y="952500"/>
            <a:ext cx="4572000" cy="1370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Distanc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Esse software realiza teste automáticos nos relés de distância. Sendo possível inserir qualquer característica de zonas de atuação. Pode-se importar arquivo .RIO diretamente dos relés. Possuí um pré ajuste dos principais relés do mercado facilitando os testes.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4000" kern="1200" dirty="0">
                <a:solidFill>
                  <a:srgbClr val="0099CC"/>
                </a:solidFill>
                <a:ea typeface="+mn-ea"/>
                <a:cs typeface="+mn-cs"/>
              </a:rPr>
              <a:t>Pré-Ajustes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Diferenc e Distanc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7175" y="996950"/>
            <a:ext cx="3006725" cy="1370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Diferenc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Os principais relés diferenciais do mercado já possuem uma máscara onde o nome de seus ajustes são idênticos aos do software. De modo a facilitar a parametrização do teste para o usuário.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4965700" y="996950"/>
            <a:ext cx="3054350" cy="1370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Distanc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Os principais relés de distância do mercado já possuem uma máscara onde o nome de seus ajustes são idênticos aos do software. De modo a facilitar a parametrização do teste para o usuário.</a:t>
            </a:r>
          </a:p>
        </p:txBody>
      </p:sp>
      <p:pic>
        <p:nvPicPr>
          <p:cNvPr id="33797" name="Imagem 6" descr="5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713" y="2447925"/>
            <a:ext cx="22748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Imagem 7" descr="5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6525" y="2462213"/>
            <a:ext cx="2733675" cy="42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Imagem 6" descr="5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562225"/>
            <a:ext cx="24384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8" descr="fig1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38600"/>
            <a:ext cx="43624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Imagem 7" descr="fig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1825" y="4059238"/>
            <a:ext cx="4359275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4000" kern="1200" dirty="0">
                <a:solidFill>
                  <a:srgbClr val="0099CC"/>
                </a:solidFill>
                <a:ea typeface="+mn-ea"/>
                <a:cs typeface="+mn-cs"/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Restrição de Harmônicas</a:t>
            </a:r>
          </a:p>
        </p:txBody>
      </p:sp>
      <p:pic>
        <p:nvPicPr>
          <p:cNvPr id="34821" name="Espaço Reservado para Conteúdo 6" descr="fig1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9675" y="1198563"/>
            <a:ext cx="5321300" cy="2836862"/>
          </a:xfrm>
          <a:noFill/>
          <a:ln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2489200" y="1114425"/>
            <a:ext cx="2819400" cy="938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Ponto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Verifica automaticamente se um determinado ponto está na região de operação ou de bloqueio.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554788" y="2398713"/>
            <a:ext cx="2589212" cy="1370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Busca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Busca automaticamente os pontos da região entre o bloqueio e operação. Levando em consideração o ajuste do diferencial percentual e diferencial instantâneo.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3348038"/>
            <a:ext cx="3152775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CrossBlock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Analisa  automaticamente se esta existindo o bloqueio cruzado (da função diferencial)  nas outras fases quando existe harmônica em pelo menos uma fase.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1152525" cy="17097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Restrição de Harm.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Realiza testes automáticos para harmônicas de 2ª, 3ª  e 5ª  ordens.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Espaço Reservado para Conteúdo 3" descr="fig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1288"/>
            <a:ext cx="5307013" cy="2827337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</a:rPr>
              <a:t>Power Swing</a:t>
            </a:r>
            <a:endParaRPr lang="pt-BR" dirty="0"/>
          </a:p>
        </p:txBody>
      </p:sp>
      <p:pic>
        <p:nvPicPr>
          <p:cNvPr id="35844" name="Imagem 4" descr="fig3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0575" y="3213100"/>
            <a:ext cx="5813425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3378200" y="4835525"/>
            <a:ext cx="2322513" cy="13700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Simulação de Trajetória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Permite o usuário simular trajetórias entre impedâncias de maneira a criar oscilações de potência passando por pontos específicos,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2320925" cy="1154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Power Swing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Esse software gera condições de oscilação de potência. Verificando a correta atuação da função de bloqueio.</a:t>
            </a:r>
          </a:p>
        </p:txBody>
      </p:sp>
      <p:pic>
        <p:nvPicPr>
          <p:cNvPr id="35847" name="Imagem 9" descr="fig4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68763"/>
            <a:ext cx="3265488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Imagem 9" descr="fig2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95925" y="1308100"/>
            <a:ext cx="21113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6697663" y="0"/>
            <a:ext cx="2262187" cy="1368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Simulação do Sistema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A oscilação de potência é criado devido a diferença de freqüência entre duas fontes. Podendo ser síncrona ou assíncrona.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Espaço Reservado para Conteúdo 5" descr="fig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2228850"/>
            <a:ext cx="7396162" cy="3941763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Sobrecor</a:t>
            </a:r>
          </a:p>
        </p:txBody>
      </p:sp>
      <p:sp>
        <p:nvSpPr>
          <p:cNvPr id="4" name="Retângulo 3"/>
          <p:cNvSpPr/>
          <p:nvPr/>
        </p:nvSpPr>
        <p:spPr>
          <a:xfrm>
            <a:off x="361950" y="1176338"/>
            <a:ext cx="4721225" cy="1584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Sobrecor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Software utilizado para realizar teste automático seja em correntes de fase, terra, seqüência negativa ou zero. Encontra automaticamente a curva inversa para qualquer norma utilizada. Captura valores de pick-up, drop-out da curva temporizada e da  instantânea apresentando valores de módulos das correntes e tempo de atuação.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m 12" descr="Sincronismo_Busc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3413" y="3881438"/>
            <a:ext cx="4438650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Imagem 11" descr="Sincronismo_Percur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25" y="3965575"/>
            <a:ext cx="42418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Imagem 9" descr="Sincronismo_Dispar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6338" y="1139825"/>
            <a:ext cx="52959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4000" kern="1200" dirty="0">
                <a:solidFill>
                  <a:srgbClr val="0099CC"/>
                </a:solidFill>
                <a:ea typeface="+mn-ea"/>
                <a:cs typeface="+mn-cs"/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Sincronismo</a:t>
            </a:r>
          </a:p>
        </p:txBody>
      </p:sp>
      <p:sp>
        <p:nvSpPr>
          <p:cNvPr id="4" name="Retângulo 3"/>
          <p:cNvSpPr/>
          <p:nvPr/>
        </p:nvSpPr>
        <p:spPr>
          <a:xfrm>
            <a:off x="2489200" y="1114425"/>
            <a:ext cx="2593975" cy="1154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Disparo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O usuário define os valores de tensão,frequência e ângulo de cada sistema e verifica se ocorre o sincronismo.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448425" y="2398713"/>
            <a:ext cx="2695575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Busca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Busca automaticamente os pontos da região entre operação e não operação do sincronismo.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3348038"/>
            <a:ext cx="3152775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Percurso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Possui o objetivo de confirmar se ocorre a atuação para uma variação de tensão e frequência pré-definida pelo usuário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1497013" cy="938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Sincronismo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Verifica o sincronismo entre dois sistemas.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m 12" descr="Volts P Hertz_Percurs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88" y="4017963"/>
            <a:ext cx="4156075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Imagem 11" descr="Volts P Hertz_Busc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4011613"/>
            <a:ext cx="46672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Imagem 9" descr="Volts P Hertz_Temp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3475" y="1106488"/>
            <a:ext cx="5386388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4000" kern="1200" dirty="0">
                <a:solidFill>
                  <a:srgbClr val="0099CC"/>
                </a:solidFill>
                <a:ea typeface="+mn-ea"/>
                <a:cs typeface="+mn-cs"/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Volts P Hertz</a:t>
            </a:r>
          </a:p>
        </p:txBody>
      </p:sp>
      <p:sp>
        <p:nvSpPr>
          <p:cNvPr id="4" name="Retângulo 3"/>
          <p:cNvSpPr/>
          <p:nvPr/>
        </p:nvSpPr>
        <p:spPr>
          <a:xfrm>
            <a:off x="2489200" y="1114425"/>
            <a:ext cx="2819400" cy="938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Tempo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Levanta a característica da curva de sobreexcitação do equipamento protegido.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554788" y="2398713"/>
            <a:ext cx="2589212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Busca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Pode-se variar a tensão e frequência iniciais e finais para que verifique a se há atuação da função.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3348038"/>
            <a:ext cx="3152775" cy="1154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Teste de Percurso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Testa a função de sobreexcitação para situações onde ocorra variação de tensão e variação de frequência ao mesmo tempo.</a:t>
            </a:r>
          </a:p>
        </p:txBody>
      </p:sp>
      <p:sp>
        <p:nvSpPr>
          <p:cNvPr id="9" name="Retângulo 8"/>
          <p:cNvSpPr/>
          <p:nvPr/>
        </p:nvSpPr>
        <p:spPr>
          <a:xfrm>
            <a:off x="6543675" y="0"/>
            <a:ext cx="2600325" cy="1584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Volts P Hertz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Realiza testes automáticos em relés de sobreexcitação. Permite que o usuário ajuste as faixas de variação de tensão ou frequência e verifique se existe atuação e se está dentro do tempo previsto.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Espaço Reservado para Conteúdo 7" descr="fig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9600"/>
            <a:ext cx="5724525" cy="3051175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Rampa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2528888" cy="2338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Rampa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Permite a geração de  seqüências de eventos. Com realização de incremento ou decremento das seguintes grandezas: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Módulos, ângulos, freqüências, módulos e ângulos, módulos e freqüências, além de dF/dt. Utiliza dois modos de geração direta e pulsada. Permite o controle do tempo de geração entre cada incrementação.</a:t>
            </a:r>
          </a:p>
        </p:txBody>
      </p:sp>
      <p:pic>
        <p:nvPicPr>
          <p:cNvPr id="39941" name="Imagem 6" descr="ramp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7738" y="1189038"/>
            <a:ext cx="565626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5961063" y="4195763"/>
            <a:ext cx="2589212" cy="26622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Visualização de Sinais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Permite o controle de avanço entre uma seqüência e outra através de tempo ou lógica usando entradas GOOSE. Mostra graficamente  as formas de ondas SV e estado de entradas e saídas GOOSE. Permite visualização do sinais  em valores  rms, o tempo em segundos ou ciclos. Escolhe-se entre valores primários ou secundários e valores absolutos ou relativos dos sinais gerados.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370638" y="0"/>
            <a:ext cx="2773362" cy="13696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Avaliação de Sinais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Permite a verificação se o tempo, nível de status GOOSE e amplitude  estão dentro de valores pré-estabelecidos para validação do teste.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99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Sequenc</a:t>
            </a:r>
          </a:p>
        </p:txBody>
      </p:sp>
      <p:pic>
        <p:nvPicPr>
          <p:cNvPr id="40963" name="Espaço Reservado para Conteúdo 6" descr="fig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3313" y="1563688"/>
            <a:ext cx="6604000" cy="3521075"/>
          </a:xfrm>
          <a:noFill/>
          <a:ln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0" y="0"/>
            <a:ext cx="2951163" cy="21240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Sequenc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Possibilita o usuário  modificar a frequência. Possui a vantagem de inserir diretamente valores de: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Harmônica, componentes simétricas, fase-fase, potência, Z e I constantes e Z e V constantes. O software converte automaticamente para valores de seqüência de fase.</a:t>
            </a:r>
          </a:p>
        </p:txBody>
      </p:sp>
      <p:sp>
        <p:nvSpPr>
          <p:cNvPr id="5" name="Retângulo 4"/>
          <p:cNvSpPr/>
          <p:nvPr/>
        </p:nvSpPr>
        <p:spPr>
          <a:xfrm>
            <a:off x="207963" y="2679700"/>
            <a:ext cx="2125662" cy="3524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Visualização de Sinais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Permite o controle de avanço entre uma seqüência e outra através de tempo ou lógica usando entradas GOOSE. Mostra graficamente  as formas de ondas SV e estado de entradas e saídas GOOSE. Permite visualização do sinais  em valores  rms e o tempo em segundos ou ciclos. Possui o recurso de visualizar os sinais gerados através de valores primários ou secundários e valores absolutos ou relativos dependendo dos ajustes realizados.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4672013" y="5319713"/>
            <a:ext cx="3889375" cy="938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Avaliação de Sinais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Avalia se o tempo, nível de status GOOSE e amplitude  estão dentro de valores pré-estabelecidos para aprovação do teste.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99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Transient</a:t>
            </a:r>
          </a:p>
        </p:txBody>
      </p:sp>
      <p:pic>
        <p:nvPicPr>
          <p:cNvPr id="41987" name="Espaço Reservado para Conteúdo 5" descr="fig1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950" y="1373188"/>
            <a:ext cx="7924800" cy="4224337"/>
          </a:xfrm>
          <a:noFill/>
          <a:ln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2773363" y="1223963"/>
            <a:ext cx="4114800" cy="1370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Transient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Reproduz arquivos gerados nos formatos COMTRADE/ PCAP. Ideal para reproduzir situações ocorridas em campo facilitando a correção de possíveis erros de ajuste na proteção. Reproduz também arquivos gerados pelo software ATP ideal para estudos envolvendo transitórios.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4186238" y="5688013"/>
            <a:ext cx="3889375" cy="949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Avaliação de Sinais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Permite a verificação se o tempo, nível de status GOOSE e amplitude  estão dentro de valores pré-estabelecidos para validação do teste.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Espaço Reservado para Conteúdo 6" descr="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0050"/>
            <a:ext cx="8229600" cy="4386263"/>
          </a:xfrm>
          <a:noFill/>
          <a:ln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0" y="249238"/>
            <a:ext cx="3074988" cy="15859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Master</a:t>
            </a:r>
          </a:p>
          <a:p>
            <a:pPr algn="just">
              <a:defRPr/>
            </a:pPr>
            <a:r>
              <a:rPr lang="pt-BR" dirty="0"/>
              <a:t>Engloba os softwares rampa, sequenc e transient. Possibilita ao usuário utilizar todos os recursos desses softwares de maneira centralizada, Reproduz qualquer tipo de teste elaborado pelo usuário.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Master</a:t>
            </a:r>
          </a:p>
        </p:txBody>
      </p:sp>
      <p:sp>
        <p:nvSpPr>
          <p:cNvPr id="5" name="Retângulo 4"/>
          <p:cNvSpPr/>
          <p:nvPr/>
        </p:nvSpPr>
        <p:spPr>
          <a:xfrm>
            <a:off x="4994275" y="5551488"/>
            <a:ext cx="400685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Avaliação de Sinais</a:t>
            </a:r>
          </a:p>
          <a:p>
            <a:pPr algn="just">
              <a:defRPr/>
            </a:pPr>
            <a:r>
              <a:rPr lang="pt-BR" dirty="0"/>
              <a:t>Permite a verificação se o tempo, nível de status GOOSE e amplitude  estão dentro de valores pré-estabelecidos para validação do teste.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Espaço Reservado para Conteúdo 5" descr="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0050"/>
            <a:ext cx="8229600" cy="4386263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Plano de testes</a:t>
            </a:r>
          </a:p>
        </p:txBody>
      </p:sp>
      <p:sp>
        <p:nvSpPr>
          <p:cNvPr id="4" name="Retângulo 3"/>
          <p:cNvSpPr/>
          <p:nvPr/>
        </p:nvSpPr>
        <p:spPr>
          <a:xfrm>
            <a:off x="3514725" y="3028950"/>
            <a:ext cx="2790825" cy="1800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Plano de testes</a:t>
            </a:r>
          </a:p>
          <a:p>
            <a:pPr algn="just">
              <a:defRPr/>
            </a:pPr>
            <a:r>
              <a:rPr lang="pt-BR" dirty="0"/>
              <a:t>Realiza testes em sequência de diferentes softwares do CTC. Tem o recurso de adicionar um teste previamente salvo, criar grupos de plano de testes, criar sequências de espera, criar módulos de teste e estipular uma porcentagem de aprovação.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99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Espaço Reservado para Conteúdo 7" descr="45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" y="1162050"/>
            <a:ext cx="8229600" cy="4386263"/>
          </a:xfrm>
          <a:noFill/>
          <a:ln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Multim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74750" y="3970338"/>
            <a:ext cx="2790825" cy="20159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Multim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Realiza medições SV avaliando valores de distorção harmônica total, potência aparente e impedância. Mostra a forma de onda e fasores dos valores medidos. Armazena os valores máximo, mínimo e a média dos valores aquisitados. Mostra detalhadamente o espectro de harmônicas até 50ª ordem.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99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kern="1200" dirty="0">
                <a:solidFill>
                  <a:srgbClr val="0099CC"/>
                </a:solidFill>
              </a:rPr>
              <a:t>Software </a:t>
            </a:r>
            <a:r>
              <a:rPr lang="pt-BR" sz="3200" kern="1200" dirty="0">
                <a:solidFill>
                  <a:schemeClr val="tx1"/>
                </a:solidFill>
                <a:ea typeface="+mn-ea"/>
                <a:cs typeface="+mn-cs"/>
              </a:rPr>
              <a:t>Preferências</a:t>
            </a:r>
          </a:p>
        </p:txBody>
      </p:sp>
      <p:sp>
        <p:nvSpPr>
          <p:cNvPr id="4" name="Retângulo 3"/>
          <p:cNvSpPr/>
          <p:nvPr/>
        </p:nvSpPr>
        <p:spPr>
          <a:xfrm>
            <a:off x="166688" y="4613275"/>
            <a:ext cx="3408362" cy="1585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0099CC"/>
                </a:solidFill>
                <a:cs typeface="Arial" charset="0"/>
              </a:rPr>
              <a:t>Preferências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pt-BR" dirty="0"/>
              <a:t>CTC permite escolher algumas preferências para os softwares tais como: escolha dos diretórios dos principais arquivos utilizados nos testes, inclusão da logomarca da empresa detentora do equipamento, escolha do idioma dos softwares e do relatório, escolha de cores dos gráficos.</a:t>
            </a:r>
          </a:p>
        </p:txBody>
      </p:sp>
      <p:pic>
        <p:nvPicPr>
          <p:cNvPr id="4813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488" y="1112838"/>
            <a:ext cx="3903662" cy="3387725"/>
          </a:xfrm>
          <a:noFill/>
          <a:ln w="57150">
            <a:miter lim="800000"/>
            <a:headEnd/>
            <a:tailEnd/>
          </a:ln>
        </p:spPr>
      </p:pic>
      <p:pic>
        <p:nvPicPr>
          <p:cNvPr id="4813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7088" y="1068388"/>
            <a:ext cx="3878262" cy="33655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pic>
        <p:nvPicPr>
          <p:cNvPr id="4813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5063" y="3543300"/>
            <a:ext cx="3817937" cy="33147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3"/>
          <p:cNvSpPr txBox="1">
            <a:spLocks noChangeArrowheads="1"/>
          </p:cNvSpPr>
          <p:nvPr/>
        </p:nvSpPr>
        <p:spPr bwMode="auto">
          <a:xfrm>
            <a:off x="685800" y="3048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 dirty="0">
                <a:solidFill>
                  <a:srgbClr val="0099CC"/>
                </a:solidFill>
                <a:latin typeface="Haettenschweiler" pitchFamily="34" charset="0"/>
              </a:rPr>
              <a:t>CONPROVE INDÚSTRIA E COMÉRCIO</a:t>
            </a:r>
            <a:endParaRPr lang="pt-BR" sz="2000" dirty="0">
              <a:solidFill>
                <a:srgbClr val="0099CC"/>
              </a:solidFill>
              <a:latin typeface="Haettenschweiler" pitchFamily="34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0" y="1457325"/>
            <a:ext cx="7848600" cy="461374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0099CC"/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tIns="90000" bIns="90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000" dirty="0">
                <a:latin typeface="+mn-lt"/>
                <a:cs typeface="Times New Roman" charset="0"/>
              </a:rPr>
              <a:t>Fundada em 1984, a CONPROVE foi concebida como uma empresa voltada totalmente para a área de Engenharia Elétrica.</a:t>
            </a:r>
          </a:p>
          <a:p>
            <a:pPr>
              <a:spcBef>
                <a:spcPct val="50000"/>
              </a:spcBef>
              <a:defRPr/>
            </a:pPr>
            <a:r>
              <a:rPr lang="pt-BR" sz="2000" dirty="0">
                <a:latin typeface="+mn-lt"/>
                <a:cs typeface="Times New Roman" charset="0"/>
              </a:rPr>
              <a:t>Instalada numa área com mais de 1.000 m</a:t>
            </a:r>
            <a:r>
              <a:rPr lang="pt-BR" sz="2000" baseline="30000" dirty="0">
                <a:latin typeface="+mn-lt"/>
                <a:cs typeface="Times New Roman" charset="0"/>
              </a:rPr>
              <a:t>2 </a:t>
            </a:r>
            <a:r>
              <a:rPr lang="pt-BR" sz="2000" dirty="0">
                <a:latin typeface="+mn-lt"/>
                <a:cs typeface="Times New Roman" charset="0"/>
              </a:rPr>
              <a:t>e com uma equipe de especialistas em suas áreas de atuação, a CONPROVE vem apoiando empresas nacionais e multinacionais com: serviços, comercialização e fabricação de instrumentos, treinamento e formação de recursos humanos.</a:t>
            </a:r>
          </a:p>
          <a:p>
            <a:pPr>
              <a:spcBef>
                <a:spcPct val="50000"/>
              </a:spcBef>
              <a:defRPr/>
            </a:pPr>
            <a:r>
              <a:rPr lang="pt-BR" sz="2000" dirty="0">
                <a:latin typeface="+mn-lt"/>
                <a:cs typeface="Times New Roman" charset="0"/>
              </a:rPr>
              <a:t>Entre em contato conosco:</a:t>
            </a:r>
          </a:p>
          <a:p>
            <a:pPr algn="just">
              <a:spcBef>
                <a:spcPct val="50000"/>
              </a:spcBef>
              <a:defRPr/>
            </a:pPr>
            <a:endParaRPr lang="pt-BR" b="1" dirty="0">
              <a:latin typeface="Arial" charset="0"/>
              <a:cs typeface="Times New Roman" charset="0"/>
            </a:endParaRPr>
          </a:p>
          <a:p>
            <a:pPr algn="just">
              <a:spcBef>
                <a:spcPct val="50000"/>
              </a:spcBef>
              <a:defRPr/>
            </a:pPr>
            <a:endParaRPr lang="pt-BR" sz="1800" dirty="0">
              <a:latin typeface="Haettenschweiler" pitchFamily="34" charset="0"/>
              <a:cs typeface="Times New Roman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pt-BR" sz="2000" dirty="0">
                <a:latin typeface="Haettenschweiler" pitchFamily="34" charset="0"/>
                <a:cs typeface="+mn-cs"/>
                <a:sym typeface="Wingdings" pitchFamily="2" charset="2"/>
              </a:rPr>
              <a:t>Conprove Indústria e Comércio Ltda.</a:t>
            </a:r>
            <a:r>
              <a:rPr lang="pt-BR" sz="2000" dirty="0">
                <a:latin typeface="Arial" charset="0"/>
                <a:cs typeface="+mn-cs"/>
                <a:sym typeface="Wingdings" pitchFamily="2" charset="2"/>
              </a:rPr>
              <a:t>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endParaRPr lang="pt-BR" sz="2000" dirty="0">
              <a:latin typeface="Arial" charset="0"/>
              <a:cs typeface="+mn-cs"/>
              <a:sym typeface="Wingdings" pitchFamily="2" charset="2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pt-BR" sz="2000" dirty="0">
                <a:latin typeface="Haettenschweiler" pitchFamily="34" charset="0"/>
                <a:cs typeface="+mn-cs"/>
                <a:sym typeface="Wingdings" pitchFamily="2" charset="2"/>
              </a:rPr>
              <a:t>Home Page: www.conprove.com</a:t>
            </a:r>
            <a:endParaRPr lang="pt-BR" sz="2400" dirty="0">
              <a:latin typeface="Haettenschweiler" pitchFamily="34" charset="0"/>
              <a:cs typeface="+mn-cs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pt-BR" sz="2000" dirty="0">
                <a:latin typeface="Haettenschweiler" pitchFamily="34" charset="0"/>
                <a:cs typeface="+mn-cs"/>
                <a:sym typeface="Wingdings" pitchFamily="2" charset="2"/>
              </a:rPr>
              <a:t>Email: conprove@conprove.com.br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pt-BR" sz="2000" dirty="0">
                <a:latin typeface="Haettenschweiler" pitchFamily="34" charset="0"/>
                <a:cs typeface="+mn-cs"/>
                <a:sym typeface="Wingdings" pitchFamily="2" charset="2"/>
              </a:rPr>
              <a:t>Tel.: (34) 3218 – 6800 </a:t>
            </a:r>
          </a:p>
        </p:txBody>
      </p:sp>
      <p:pic>
        <p:nvPicPr>
          <p:cNvPr id="55300" name="Picture 8" descr="C:\Documents and Settings\Luiz Antônio\Desktop\selinh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</a:blip>
          <a:srcRect l="-1663" r="71664"/>
          <a:stretch>
            <a:fillRect/>
          </a:stretch>
        </p:blipFill>
        <p:spPr bwMode="auto">
          <a:xfrm>
            <a:off x="4052888" y="3759200"/>
            <a:ext cx="13716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Haettenschweiler"/>
        <a:ea typeface=""/>
        <a:cs typeface=""/>
      </a:majorFont>
      <a:minorFont>
        <a:latin typeface="Haettenschweiler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pt-B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pt-B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trutura padrã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Estrutura padrã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Estrutura padrã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Estrutura padrã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9978</TotalTime>
  <Words>2808</Words>
  <Application>Microsoft Office PowerPoint</Application>
  <PresentationFormat>Apresentação na tela (4:3)</PresentationFormat>
  <Paragraphs>287</Paragraphs>
  <Slides>42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8" baseType="lpstr">
      <vt:lpstr>Arial</vt:lpstr>
      <vt:lpstr>Calibri</vt:lpstr>
      <vt:lpstr>Haettenschweiler</vt:lpstr>
      <vt:lpstr>Times New Roman</vt:lpstr>
      <vt:lpstr>Wingdings</vt:lpstr>
      <vt:lpstr>Estrutura padrão</vt:lpstr>
      <vt:lpstr>Apresentação do PowerPoint</vt:lpstr>
      <vt:lpstr>APLICAÇÕES DO EQUIPAMENTO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TESTES  DO BARRAMENTO DE PROCESSO  IEC 61850-9-2 </vt:lpstr>
      <vt:lpstr>TESTES  DO BARRAMENTO DE PROCESSO  IEC 61850-9-2 </vt:lpstr>
      <vt:lpstr>Software de teste: CTC – CONPROVE TEST CENTER  Gerenciador dos softwares manual e automáticos e dos softwares de apoio. </vt:lpstr>
      <vt:lpstr>Apresentação do PowerPoint</vt:lpstr>
      <vt:lpstr>Apresentação do PowerPoint</vt:lpstr>
      <vt:lpstr>RECURSOS DE SOFTWARE – MANUAL  </vt:lpstr>
      <vt:lpstr>Software Manual – Sobrecorrente</vt:lpstr>
      <vt:lpstr>Software Manual – Subcorrente</vt:lpstr>
      <vt:lpstr>Software Manual – Sobretensão</vt:lpstr>
      <vt:lpstr>Software Manual – Subtensão</vt:lpstr>
      <vt:lpstr>Software Manual – Diferencial</vt:lpstr>
      <vt:lpstr>Software Manual – Restrição de Harmônicas</vt:lpstr>
      <vt:lpstr>Software Manual – Direcional de Sobrecorrente</vt:lpstr>
      <vt:lpstr>Software Manual – Direcional de Potência</vt:lpstr>
      <vt:lpstr>Software Manual – Direcional de Impedância</vt:lpstr>
      <vt:lpstr>Software Diferenc</vt:lpstr>
      <vt:lpstr>Software Distanc</vt:lpstr>
      <vt:lpstr>Pré-Ajustes Diferenc e Distanc</vt:lpstr>
      <vt:lpstr>Software Restrição de Harmônicas</vt:lpstr>
      <vt:lpstr>Software Power Swing</vt:lpstr>
      <vt:lpstr>Software Sobrecor</vt:lpstr>
      <vt:lpstr>Software Sincronismo</vt:lpstr>
      <vt:lpstr>Software Volts P Hertz</vt:lpstr>
      <vt:lpstr>Software Rampa</vt:lpstr>
      <vt:lpstr>Software Sequenc</vt:lpstr>
      <vt:lpstr>Software Transient</vt:lpstr>
      <vt:lpstr>Software Master</vt:lpstr>
      <vt:lpstr>Software Plano de testes</vt:lpstr>
      <vt:lpstr>Software Multim</vt:lpstr>
      <vt:lpstr>Software Preferências</vt:lpstr>
      <vt:lpstr>Apresentação do PowerPoint</vt:lpstr>
    </vt:vector>
  </TitlesOfParts>
  <Company>Conprove Indústria e Comércio Ltda.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CE 6710</dc:title>
  <dc:subject>CE6710 TESTADOR UNIVERSAL PARA SISTEMAS DE PROTEÇÃO, AUTOMAÇÃO, CONTROLE E MEDIÇÃO</dc:subject>
  <dc:creator>Conprove - Paulo Junior</dc:creator>
  <cp:keywords>Testes Proteção IEC 61850</cp:keywords>
  <cp:lastModifiedBy>Rodolfo Cabral</cp:lastModifiedBy>
  <cp:revision>674</cp:revision>
  <dcterms:created xsi:type="dcterms:W3CDTF">2005-03-09T20:24:21Z</dcterms:created>
  <dcterms:modified xsi:type="dcterms:W3CDTF">2025-09-18T21:23:53Z</dcterms:modified>
</cp:coreProperties>
</file>