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7" r:id="rId2"/>
    <p:sldId id="386" r:id="rId3"/>
    <p:sldId id="284" r:id="rId4"/>
    <p:sldId id="405" r:id="rId5"/>
    <p:sldId id="404" r:id="rId6"/>
    <p:sldId id="400" r:id="rId7"/>
    <p:sldId id="402" r:id="rId8"/>
    <p:sldId id="403" r:id="rId9"/>
    <p:sldId id="265" r:id="rId10"/>
    <p:sldId id="264" r:id="rId11"/>
    <p:sldId id="293" r:id="rId12"/>
    <p:sldId id="389" r:id="rId13"/>
    <p:sldId id="390" r:id="rId14"/>
    <p:sldId id="397" r:id="rId15"/>
    <p:sldId id="303" r:id="rId16"/>
    <p:sldId id="301" r:id="rId17"/>
    <p:sldId id="38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21" r:id="rId28"/>
    <p:sldId id="322" r:id="rId29"/>
    <p:sldId id="341" r:id="rId30"/>
    <p:sldId id="340" r:id="rId31"/>
    <p:sldId id="330" r:id="rId32"/>
    <p:sldId id="323" r:id="rId33"/>
    <p:sldId id="338" r:id="rId34"/>
    <p:sldId id="339" r:id="rId35"/>
    <p:sldId id="325" r:id="rId36"/>
    <p:sldId id="324" r:id="rId37"/>
    <p:sldId id="326" r:id="rId38"/>
    <p:sldId id="391" r:id="rId39"/>
    <p:sldId id="398" r:id="rId40"/>
    <p:sldId id="370" r:id="rId41"/>
    <p:sldId id="371" r:id="rId42"/>
    <p:sldId id="282" r:id="rId43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4D8E0"/>
    <a:srgbClr val="007190"/>
    <a:srgbClr val="FF9900"/>
    <a:srgbClr val="00FF00"/>
    <a:srgbClr val="CCECFF"/>
    <a:srgbClr val="99CCFF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58" autoAdjust="0"/>
  </p:normalViewPr>
  <p:slideViewPr>
    <p:cSldViewPr snapToGrid="0"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64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8AB9E59-8E82-44E2-ADD0-F387B8F040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12BD162-EB64-442B-99A4-4B9FC27ED883}" type="datetimeFigureOut">
              <a:rPr lang="pt-BR"/>
              <a:pPr>
                <a:defRPr/>
              </a:pPr>
              <a:t>12/11/2024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8825320-A3B5-4F69-8ACD-8E40975A11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A21089-8576-4990-AC92-E05B304273B9}" type="slidenum">
              <a:rPr lang="pt-BR" smtClean="0">
                <a:latin typeface="Times New Roman" pitchFamily="18" charset="0"/>
              </a:rPr>
              <a:pPr>
                <a:defRPr/>
              </a:pPr>
              <a:t>1</a:t>
            </a:fld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48BEC3-AAB2-4B93-B270-C2E298F535A1}" type="slidenum">
              <a:rPr lang="pt-BR" smtClean="0"/>
              <a:pPr>
                <a:defRPr/>
              </a:pPr>
              <a:t>23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D90DF6-9306-4C72-9DF0-FCEA82D39418}" type="slidenum">
              <a:rPr lang="pt-BR" smtClean="0"/>
              <a:pPr>
                <a:defRPr/>
              </a:pPr>
              <a:t>24</a:t>
            </a:fld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nprove.com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09638" y="64357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Haettenschweiler" pitchFamily="34" charset="0"/>
                <a:cs typeface="+mn-cs"/>
              </a:rPr>
              <a:t>CONPROVE INDÚSTRIA E COMÉRCIO</a:t>
            </a:r>
          </a:p>
        </p:txBody>
      </p:sp>
      <p:pic>
        <p:nvPicPr>
          <p:cNvPr id="1027" name="Picture 9" descr="C:\Documents and Settings\Luiz Antônio\Desktop\selinh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0" y="6376988"/>
            <a:ext cx="914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C:\Temp\brasil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89988" y="6581775"/>
            <a:ext cx="309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prove.com.b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5800" y="487363"/>
            <a:ext cx="7696200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9600" i="1" dirty="0" smtClean="0">
                <a:solidFill>
                  <a:srgbClr val="0099CC"/>
                </a:solidFill>
                <a:latin typeface="Haettenschweiler" pitchFamily="34" charset="0"/>
              </a:rPr>
              <a:t>CE-MNET4</a:t>
            </a:r>
            <a:endParaRPr lang="pt-BR" sz="9600" i="1" dirty="0">
              <a:solidFill>
                <a:srgbClr val="0099CC"/>
              </a:solidFill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BR" sz="1000" i="1" dirty="0"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3200" i="1" dirty="0" smtClean="0">
                <a:latin typeface="Haettenschweiler" pitchFamily="34" charset="0"/>
              </a:rPr>
              <a:t>MOBILE TEST SET &amp; ANALYZER FOR IEC 61850 SYSTEMS</a:t>
            </a:r>
            <a:endParaRPr lang="pt-BR" sz="3200" i="1" dirty="0">
              <a:latin typeface="Haettenschweiler" pitchFamily="34" charset="0"/>
            </a:endParaRPr>
          </a:p>
        </p:txBody>
      </p:sp>
      <p:pic>
        <p:nvPicPr>
          <p:cNvPr id="1030" name="Picture 6" descr="C:\Users\Hardware 02-2\Desktop\Main\CONPROVE\Gerencial\Outros\Atualizações de Docs MNET\Apoio\01.png"/>
          <p:cNvPicPr>
            <a:picLocks noChangeAspect="1" noChangeArrowheads="1"/>
          </p:cNvPicPr>
          <p:nvPr/>
        </p:nvPicPr>
        <p:blipFill>
          <a:blip r:embed="rId3" cstate="print"/>
          <a:srcRect l="4481" t="26481" r="4185" b="26408"/>
          <a:stretch>
            <a:fillRect/>
          </a:stretch>
        </p:blipFill>
        <p:spPr bwMode="auto">
          <a:xfrm>
            <a:off x="2333625" y="3350969"/>
            <a:ext cx="4933950" cy="254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2062"/>
          <p:cNvSpPr txBox="1">
            <a:spLocks noChangeArrowheads="1"/>
          </p:cNvSpPr>
          <p:nvPr/>
        </p:nvSpPr>
        <p:spPr bwMode="auto">
          <a:xfrm>
            <a:off x="349250" y="1337830"/>
            <a:ext cx="8504238" cy="3434374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GRANDE VARIEDADE DE SOFTWARES</a:t>
            </a:r>
            <a:r>
              <a:rPr lang="pt-BR" sz="2000" b="1" i="1" dirty="0">
                <a:latin typeface="Arial" charset="0"/>
                <a:cs typeface="+mn-cs"/>
              </a:rPr>
              <a:t/>
            </a:r>
            <a:br>
              <a:rPr lang="pt-BR" sz="2000" b="1" i="1" dirty="0">
                <a:latin typeface="Arial" charset="0"/>
                <a:cs typeface="+mn-cs"/>
              </a:rPr>
            </a:b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dirty="0">
                <a:latin typeface="Arial" charset="0"/>
                <a:cs typeface="+mn-cs"/>
              </a:rPr>
              <a:t>O CE </a:t>
            </a:r>
            <a:r>
              <a:rPr lang="pt-BR" b="1" dirty="0" smtClean="0">
                <a:latin typeface="Arial" charset="0"/>
                <a:cs typeface="+mn-cs"/>
              </a:rPr>
              <a:t>MNET4 conta </a:t>
            </a:r>
            <a:r>
              <a:rPr lang="pt-BR" b="1" dirty="0">
                <a:latin typeface="Arial" charset="0"/>
                <a:cs typeface="+mn-cs"/>
              </a:rPr>
              <a:t>atualmente com </a:t>
            </a:r>
            <a:r>
              <a:rPr lang="pt-BR" b="1" dirty="0" smtClean="0">
                <a:latin typeface="Arial" charset="0"/>
                <a:cs typeface="+mn-cs"/>
              </a:rPr>
              <a:t> mais de 20 softwares </a:t>
            </a:r>
            <a:r>
              <a:rPr lang="pt-BR" b="1" dirty="0">
                <a:latin typeface="Arial" charset="0"/>
                <a:cs typeface="+mn-cs"/>
              </a:rPr>
              <a:t>com as mais diversas funções desenvolvidas para testes em relés, </a:t>
            </a:r>
            <a:r>
              <a:rPr lang="pt-BR" b="1" dirty="0" smtClean="0">
                <a:latin typeface="Arial" charset="0"/>
                <a:cs typeface="+mn-cs"/>
              </a:rPr>
              <a:t>geração </a:t>
            </a:r>
            <a:r>
              <a:rPr lang="pt-BR" b="1" dirty="0">
                <a:latin typeface="Arial" charset="0"/>
                <a:cs typeface="+mn-cs"/>
              </a:rPr>
              <a:t>de sinais, harmônicas, simulações, medições, análise de qualidade de energia, oscilografia e gerenciamento da manutenção de relés.</a:t>
            </a:r>
          </a:p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E MAIS: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RELÁTORIOS QUE PODEM SER IMPRESSOS E EXPORTADOS PARA O MS WORD</a:t>
            </a:r>
            <a:r>
              <a:rPr lang="pt-BR" b="1" i="1" baseline="30000" dirty="0" smtClean="0">
                <a:latin typeface="Arial" charset="0"/>
                <a:cs typeface="+mn-cs"/>
              </a:rPr>
              <a:t>® </a:t>
            </a:r>
            <a:r>
              <a:rPr lang="pt-BR" b="1" i="1" dirty="0" smtClean="0">
                <a:latin typeface="Arial" charset="0"/>
                <a:cs typeface="+mn-cs"/>
              </a:rPr>
              <a:t>OU PDF. </a:t>
            </a:r>
            <a:endParaRPr lang="pt-BR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REALIZA TESTES MANUAIS E AUTOMÁTICOS EM RELÉS</a:t>
            </a:r>
            <a:r>
              <a:rPr lang="pt-BR" b="1" i="1" dirty="0" smtClean="0">
                <a:latin typeface="Arial" charset="0"/>
                <a:cs typeface="+mn-cs"/>
              </a:rPr>
              <a:t>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TODOS OS SOFTWARES COM TELAS EM </a:t>
            </a:r>
            <a:r>
              <a:rPr lang="pt-BR" b="1" i="1" dirty="0" smtClean="0">
                <a:latin typeface="Arial" charset="0"/>
                <a:cs typeface="+mn-cs"/>
              </a:rPr>
              <a:t>PORTUGUÊS, INGLÊS OU ESPANHOL;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MANUAL EM PORTUGUÊS</a:t>
            </a:r>
            <a:r>
              <a:rPr lang="pt-BR" b="1" i="1" dirty="0" smtClean="0">
                <a:latin typeface="Arial" charset="0"/>
                <a:cs typeface="+mn-cs"/>
              </a:rPr>
              <a:t>; </a:t>
            </a:r>
            <a:r>
              <a:rPr lang="pt-BR" b="1" i="1" dirty="0">
                <a:latin typeface="Arial" charset="0"/>
                <a:cs typeface="+mn-cs"/>
              </a:rPr>
              <a:t>REPRODUÇÃO DE ARQUIVOS COMTRADE </a:t>
            </a:r>
            <a:r>
              <a:rPr lang="pt-BR" b="1" i="1" dirty="0" smtClean="0">
                <a:latin typeface="Arial" charset="0"/>
                <a:cs typeface="+mn-cs"/>
              </a:rPr>
              <a:t>, ATP e PCAP;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BAIXO CUSTO</a:t>
            </a:r>
            <a:r>
              <a:rPr lang="pt-BR" b="1" i="1" dirty="0" smtClean="0">
                <a:latin typeface="Arial" charset="0"/>
                <a:cs typeface="+mn-cs"/>
              </a:rPr>
              <a:t>;.</a:t>
            </a:r>
            <a:endParaRPr lang="pt-BR" b="1" i="1" dirty="0">
              <a:latin typeface="Arial" charset="0"/>
              <a:cs typeface="+mn-cs"/>
            </a:endParaRPr>
          </a:p>
        </p:txBody>
      </p:sp>
      <p:sp>
        <p:nvSpPr>
          <p:cNvPr id="15363" name="Text Box 2061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74688" y="320675"/>
            <a:ext cx="7696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</a:p>
          <a:p>
            <a:pPr>
              <a:spcBef>
                <a:spcPct val="50000"/>
              </a:spcBef>
            </a:pPr>
            <a:endParaRPr lang="pt-BR" sz="1000" dirty="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pt-BR" sz="4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b="1" i="1" dirty="0">
                <a:latin typeface="Arial" charset="0"/>
              </a:rPr>
              <a:t>SEGUE ABAIXO ALGUMAS DAS FUNÇÕES QUE O </a:t>
            </a:r>
            <a:r>
              <a:rPr lang="pt-BR" b="1" i="1" dirty="0" smtClean="0">
                <a:latin typeface="Arial" charset="0"/>
              </a:rPr>
              <a:t>CE-MNET4 É </a:t>
            </a:r>
            <a:r>
              <a:rPr lang="pt-BR" b="1" i="1" dirty="0">
                <a:latin typeface="Arial" charset="0"/>
              </a:rPr>
              <a:t>CAPAZ DE TESTAR:</a:t>
            </a:r>
            <a:endParaRPr lang="pt-BR" b="1" i="1" dirty="0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46361" name="Group 281"/>
          <p:cNvGraphicFramePr>
            <a:graphicFrameLocks noGrp="1"/>
          </p:cNvGraphicFramePr>
          <p:nvPr/>
        </p:nvGraphicFramePr>
        <p:xfrm>
          <a:off x="447675" y="1801813"/>
          <a:ext cx="4087813" cy="4434840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DO IEEE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Distância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Sobreexcitação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Perda de Campo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Balanceamento de Corrente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Sequência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Incompleta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Sobrecarga Térmica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Instantâneo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Falha de Disjuntor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50BF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Temporizado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78" name="Group 298"/>
          <p:cNvGraphicFramePr>
            <a:graphicFrameLocks noGrp="1"/>
          </p:cNvGraphicFramePr>
          <p:nvPr/>
        </p:nvGraphicFramePr>
        <p:xfrm>
          <a:off x="4557713" y="1804988"/>
          <a:ext cx="4087813" cy="4160520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290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DO IEEE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Detecção de Terra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 por Oscilação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Ângulo ou Falta de 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Religamento Automático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Fio Piloto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Diferencial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 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Desligamento (Trip)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</a:t>
            </a:r>
            <a:r>
              <a:rPr lang="pt-BR" sz="3600" dirty="0" smtClean="0">
                <a:solidFill>
                  <a:schemeClr val="tx1"/>
                </a:solidFill>
              </a:rPr>
              <a:t>0-9-2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58744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200" b="1" dirty="0" smtClean="0">
                <a:latin typeface="Arial" charset="0"/>
                <a:cs typeface="+mn-cs"/>
              </a:rPr>
              <a:t>O CE-MNET4 </a:t>
            </a:r>
            <a:r>
              <a:rPr lang="pt-BR" sz="1200" b="1" dirty="0">
                <a:latin typeface="Arial" charset="0"/>
                <a:cs typeface="+mn-cs"/>
              </a:rPr>
              <a:t>PODE SER </a:t>
            </a:r>
            <a:r>
              <a:rPr lang="pt-BR" sz="1200" b="1" dirty="0" smtClean="0">
                <a:latin typeface="Arial" charset="0"/>
                <a:cs typeface="+mn-cs"/>
              </a:rPr>
              <a:t>UTILIZADO </a:t>
            </a:r>
            <a:r>
              <a:rPr lang="pt-BR" sz="1200" b="1" dirty="0">
                <a:latin typeface="Arial" charset="0"/>
                <a:cs typeface="+mn-cs"/>
              </a:rPr>
              <a:t>PARA TESTES DO BARRAMENTO DE PROCESSO, TANTO PARA CONFIGURAÇÃO DO PAC UTILIZANDO SAMUs OU NCIT/MUs.</a:t>
            </a:r>
          </a:p>
        </p:txBody>
      </p:sp>
      <p:pic>
        <p:nvPicPr>
          <p:cNvPr id="17413" name="Imagem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8" t="41475" r="64302" b="17857"/>
          <a:stretch>
            <a:fillRect/>
          </a:stretch>
        </p:blipFill>
        <p:spPr bwMode="auto">
          <a:xfrm>
            <a:off x="228600" y="2886075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21" t="43031" r="55006" b="41400"/>
          <a:stretch>
            <a:fillRect/>
          </a:stretch>
        </p:blipFill>
        <p:spPr bwMode="auto">
          <a:xfrm>
            <a:off x="7177088" y="3224213"/>
            <a:ext cx="139541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CaixaDeTexto 44"/>
          <p:cNvSpPr txBox="1">
            <a:spLocks noChangeArrowheads="1"/>
          </p:cNvSpPr>
          <p:nvPr/>
        </p:nvSpPr>
        <p:spPr bwMode="auto">
          <a:xfrm>
            <a:off x="0" y="2590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NCIT/MU</a:t>
            </a:r>
          </a:p>
        </p:txBody>
      </p:sp>
      <p:sp>
        <p:nvSpPr>
          <p:cNvPr id="17417" name="CaixaDeTexto 45"/>
          <p:cNvSpPr txBox="1">
            <a:spLocks noChangeArrowheads="1"/>
          </p:cNvSpPr>
          <p:nvPr/>
        </p:nvSpPr>
        <p:spPr bwMode="auto">
          <a:xfrm>
            <a:off x="7467600" y="2905125"/>
            <a:ext cx="92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SAMU</a:t>
            </a:r>
          </a:p>
        </p:txBody>
      </p:sp>
      <p:sp>
        <p:nvSpPr>
          <p:cNvPr id="17420" name="Seta para baixo 11"/>
          <p:cNvSpPr>
            <a:spLocks noChangeArrowheads="1"/>
          </p:cNvSpPr>
          <p:nvPr/>
        </p:nvSpPr>
        <p:spPr bwMode="auto">
          <a:xfrm rot="16200000" flipH="1">
            <a:off x="1817450" y="3624500"/>
            <a:ext cx="355600" cy="12600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1" name="CaixaDeTexto 61"/>
          <p:cNvSpPr txBox="1">
            <a:spLocks noChangeArrowheads="1"/>
          </p:cNvSpPr>
          <p:nvPr/>
        </p:nvSpPr>
        <p:spPr bwMode="auto">
          <a:xfrm>
            <a:off x="1514475" y="441007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3" name="Seta para baixo 11"/>
          <p:cNvSpPr>
            <a:spLocks noChangeArrowheads="1"/>
          </p:cNvSpPr>
          <p:nvPr/>
        </p:nvSpPr>
        <p:spPr bwMode="auto">
          <a:xfrm rot="5400000">
            <a:off x="6297850" y="3681650"/>
            <a:ext cx="355600" cy="12600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4" name="CaixaDeTexto 64"/>
          <p:cNvSpPr txBox="1">
            <a:spLocks noChangeArrowheads="1"/>
          </p:cNvSpPr>
          <p:nvPr/>
        </p:nvSpPr>
        <p:spPr bwMode="auto">
          <a:xfrm>
            <a:off x="5867400" y="4476750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7" name="CaixaDeTexto 46"/>
          <p:cNvSpPr txBox="1">
            <a:spLocks noChangeArrowheads="1"/>
          </p:cNvSpPr>
          <p:nvPr/>
        </p:nvSpPr>
        <p:spPr bwMode="auto">
          <a:xfrm>
            <a:off x="4592638" y="5043488"/>
            <a:ext cx="11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/>
              <a:t>GOOSE </a:t>
            </a:r>
          </a:p>
        </p:txBody>
      </p:sp>
      <p:sp>
        <p:nvSpPr>
          <p:cNvPr id="17428" name="CaixaDeTexto 64"/>
          <p:cNvSpPr txBox="1">
            <a:spLocks noChangeArrowheads="1"/>
          </p:cNvSpPr>
          <p:nvPr/>
        </p:nvSpPr>
        <p:spPr bwMode="auto">
          <a:xfrm>
            <a:off x="2940050" y="502602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pic>
        <p:nvPicPr>
          <p:cNvPr id="17429" name="Picture 2" descr="http://upload.wikimedia.org/wikipedia/commons/thumb/c/c2/Protective_relay.jpg/220px-Protective_relay.jpg"/>
          <p:cNvPicPr>
            <a:picLocks noChangeAspect="1" noChangeArrowheads="1"/>
          </p:cNvPicPr>
          <p:nvPr/>
        </p:nvPicPr>
        <p:blipFill>
          <a:blip r:embed="rId4" cstate="print"/>
          <a:srcRect l="8630" t="6671" r="9860" b="19453"/>
          <a:stretch>
            <a:fillRect/>
          </a:stretch>
        </p:blipFill>
        <p:spPr bwMode="auto">
          <a:xfrm>
            <a:off x="3836988" y="5689600"/>
            <a:ext cx="9112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ta para cima e para baixo 22"/>
          <p:cNvSpPr/>
          <p:nvPr/>
        </p:nvSpPr>
        <p:spPr bwMode="auto">
          <a:xfrm>
            <a:off x="4400550" y="4826000"/>
            <a:ext cx="316800" cy="756000"/>
          </a:xfrm>
          <a:prstGeom prst="upDown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Seta para cima e para baixo 23"/>
          <p:cNvSpPr/>
          <p:nvPr/>
        </p:nvSpPr>
        <p:spPr bwMode="auto">
          <a:xfrm>
            <a:off x="3816350" y="4838700"/>
            <a:ext cx="317500" cy="756000"/>
          </a:xfrm>
          <a:prstGeom prst="upDownArrow">
            <a:avLst/>
          </a:prstGeom>
          <a:solidFill>
            <a:srgbClr val="0070C0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9" name="Picture 2" descr="C:\Users\Hardware 02-2\Desktop\Main\CONPROVE\Gerencial\Outros\Atualizações de Docs MNET\Apoio\02.png"/>
          <p:cNvPicPr>
            <a:picLocks noChangeAspect="1" noChangeArrowheads="1"/>
          </p:cNvPicPr>
          <p:nvPr/>
        </p:nvPicPr>
        <p:blipFill>
          <a:blip r:embed="rId5" cstate="print"/>
          <a:srcRect l="5926" t="29037" r="5741" b="28407"/>
          <a:stretch>
            <a:fillRect/>
          </a:stretch>
        </p:blipFill>
        <p:spPr bwMode="auto">
          <a:xfrm>
            <a:off x="2861978" y="3343275"/>
            <a:ext cx="2767974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62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61850-9-2</a:t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24" name="Rectangle 2053"/>
          <p:cNvSpPr txBox="1">
            <a:spLocks noChangeArrowheads="1"/>
          </p:cNvSpPr>
          <p:nvPr/>
        </p:nvSpPr>
        <p:spPr bwMode="auto">
          <a:xfrm>
            <a:off x="133350" y="1438275"/>
            <a:ext cx="508635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TESTES: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Perda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de sincronismo;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Perda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Resposta em frequência;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Tempo de atraso da digitalização;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Precisão;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Conformidade da formatação da informação;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integração (Interoperabilidade);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NCIT/MU e SAMU;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funcional;</a:t>
            </a:r>
            <a:endParaRPr lang="pt-BR" sz="20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comunicação (link, sobrecarga).</a:t>
            </a:r>
            <a:endParaRPr lang="pt-BR" sz="2400" kern="0" dirty="0"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6563" y="677863"/>
            <a:ext cx="8421687" cy="8032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CE-MNET4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TESTES DO BARRAMENTO DE PROCESSO EM CONFORMIDADE COM AS NORMAS IEC 61869-9 e IEC 61850-9-2</a:t>
            </a:r>
          </a:p>
        </p:txBody>
      </p:sp>
      <p:sp>
        <p:nvSpPr>
          <p:cNvPr id="5" name="Rectangle 2053"/>
          <p:cNvSpPr txBox="1">
            <a:spLocks noChangeArrowheads="1"/>
          </p:cNvSpPr>
          <p:nvPr/>
        </p:nvSpPr>
        <p:spPr bwMode="auto">
          <a:xfrm>
            <a:off x="4810125" y="1438275"/>
            <a:ext cx="4333875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Características 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Permite sincronismo de tempo 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por PTP (mesma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fonte de sincronismo para a mala de teste e o objeto de teste);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Capacidade de simular mensagem (modo,qualidade);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Configuração do teste via arquivos SCD, CID, etc... 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Envio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e recebimento de mensagens 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SV.</a:t>
            </a:r>
            <a:endParaRPr lang="pt-BR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1287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Software de teste: CTC –</a:t>
            </a:r>
            <a:r>
              <a:rPr lang="pt-BR" dirty="0" smtClean="0"/>
              <a:t>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CONPROVE TEST CENTER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Gerenciador dos softwares manual e automáticos e dos softwares de apoio.</a:t>
            </a:r>
            <a:b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pt-BR" sz="1400" b="1" i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163" y="1521061"/>
            <a:ext cx="5183187" cy="49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050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COMUNICAÇÂO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5189538" y="884238"/>
            <a:ext cx="259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</a:t>
            </a:r>
            <a:r>
              <a:rPr lang="pt-BR" sz="2000" dirty="0" smtClean="0">
                <a:latin typeface="Haettenschweiler" pitchFamily="34" charset="0"/>
              </a:rPr>
              <a:t>GOOSE / SV)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6" name="Rectangle 2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5675"/>
            <a:ext cx="7772400" cy="4043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 smtClean="0">
                <a:cs typeface="Times New Roman" charset="0"/>
              </a:rPr>
              <a:t>Realiza todos os testes através protocolo de comunicação IEC 61850, publicando e recebendo mensagens GOOSE e SAMPLED </a:t>
            </a:r>
            <a:r>
              <a:rPr lang="pt-BR" sz="2400" dirty="0" smtClean="0">
                <a:cs typeface="Times New Roman" charset="0"/>
              </a:rPr>
              <a:t>VALUE</a:t>
            </a:r>
            <a:r>
              <a:rPr lang="pt-BR" sz="2400" dirty="0" smtClean="0">
                <a:cs typeface="Times New Roman" charset="0"/>
              </a:rPr>
              <a:t>, sincronismo temporal por PTP, além de ser capaz de realizar testes em uma rede PRP.</a:t>
            </a:r>
            <a:endParaRPr lang="pt-BR" sz="2400" dirty="0" smtClean="0">
              <a:cs typeface="Times New Roman" charset="0"/>
            </a:endParaRPr>
          </a:p>
          <a:p>
            <a:pPr eaLnBrk="1" hangingPunct="1"/>
            <a:endParaRPr lang="pt-BR" sz="2400" dirty="0" smtClean="0">
              <a:cs typeface="Times New Roman" charset="0"/>
            </a:endParaRPr>
          </a:p>
          <a:p>
            <a:pPr eaLnBrk="1" hangingPunct="1">
              <a:buNone/>
            </a:pPr>
            <a:endParaRPr lang="pt-BR" sz="2400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COMUNICAÇÂO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5189538" y="884238"/>
            <a:ext cx="1985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</a:t>
            </a:r>
            <a:r>
              <a:rPr lang="pt-BR" sz="2000" dirty="0" smtClean="0">
                <a:latin typeface="Haettenschweiler" pitchFamily="34" charset="0"/>
              </a:rPr>
              <a:t>GOOSE / SV)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50180" name="Espaço Reservado para Conteúdo 5" descr="46.pn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1163"/>
            <a:ext cx="8229600" cy="43846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19100" y="1857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RECURSOS DE SOFTWARE – </a:t>
            </a:r>
            <a:r>
              <a:rPr lang="pt-BR" sz="3200" kern="1200" dirty="0" smtClean="0">
                <a:solidFill>
                  <a:schemeClr val="tx1"/>
                </a:solidFill>
              </a:rPr>
              <a:t>MANUAL 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870075" cy="3200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Manual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Desenvolvido para realizar testes manuais em </a:t>
            </a:r>
            <a:r>
              <a:rPr lang="pt-BR" dirty="0" smtClean="0">
                <a:cs typeface="Arial" charset="0"/>
              </a:rPr>
              <a:t>relés, </a:t>
            </a:r>
            <a:r>
              <a:rPr lang="pt-BR" dirty="0">
                <a:cs typeface="Arial" charset="0"/>
              </a:rPr>
              <a:t>o software Manual permite a geração simultânea de </a:t>
            </a:r>
            <a:r>
              <a:rPr lang="pt-BR" dirty="0" smtClean="0">
                <a:cs typeface="Arial" charset="0"/>
              </a:rPr>
              <a:t>até 24 canais SV </a:t>
            </a:r>
            <a:r>
              <a:rPr lang="pt-BR" dirty="0">
                <a:cs typeface="Arial" charset="0"/>
              </a:rPr>
              <a:t>com conteúdo harmônico de até a 50ª ordem. Podendo ser corrente ou tensão.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Mostra o estados das </a:t>
            </a:r>
            <a:r>
              <a:rPr lang="pt-BR" dirty="0" err="1" smtClean="0">
                <a:cs typeface="Arial" charset="0"/>
              </a:rPr>
              <a:t>mgs</a:t>
            </a:r>
            <a:r>
              <a:rPr lang="pt-BR" dirty="0" smtClean="0">
                <a:cs typeface="Arial" charset="0"/>
              </a:rPr>
              <a:t> </a:t>
            </a:r>
            <a:r>
              <a:rPr lang="pt-BR" dirty="0">
                <a:cs typeface="Arial" charset="0"/>
              </a:rPr>
              <a:t>GOOSES, </a:t>
            </a:r>
            <a:r>
              <a:rPr lang="pt-BR" dirty="0" err="1" smtClean="0">
                <a:cs typeface="Arial" charset="0"/>
              </a:rPr>
              <a:t>oscilografias</a:t>
            </a:r>
            <a:r>
              <a:rPr lang="pt-BR" dirty="0" smtClean="0">
                <a:cs typeface="Arial" charset="0"/>
              </a:rPr>
              <a:t> de entradas SV, </a:t>
            </a:r>
            <a:r>
              <a:rPr lang="pt-BR" dirty="0">
                <a:cs typeface="Arial" charset="0"/>
              </a:rPr>
              <a:t>fasores, harmônicas, análise gráfica das proteções e avaliações.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53100" y="5143500"/>
            <a:ext cx="2576513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</a:rPr>
              <a:t>Facilidades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Análise gráfica dos teste das funções de Corrente x Tempo, Tensão x Tempo, Diferencial, Restrição de Harmônicas e Direcional de: Sobrecorrente , Potência e Impedância.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9400" y="5168900"/>
            <a:ext cx="451802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Geração de sinais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Geração em 50 ou 60Hz, possui 2 cronômetros para monitoramento, sendo possível utilizar lógicas tanto no disparo como na parada do cronômetro. Incremento automático tanto na amplitude como no ângulo dos sinais gerados.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21510" name="Imagem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1254125"/>
            <a:ext cx="690403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Espaço Reservado para Conteúdo 10" descr="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992188"/>
            <a:ext cx="4810125" cy="3713162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2" name="Imagem 6" descr="fig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75" y="3602038"/>
            <a:ext cx="31972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9" descr="fig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0" y="4764088"/>
            <a:ext cx="38211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3600" y="1173163"/>
            <a:ext cx="2657475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Sobrecorrente</a:t>
            </a:r>
          </a:p>
          <a:p>
            <a:pPr algn="just">
              <a:defRPr/>
            </a:pPr>
            <a:r>
              <a:rPr lang="pt-BR" dirty="0"/>
              <a:t>Na função temporizada compara os valores obtidos com diversas normas, permite que o usuário digitalize novas curvas. Analisa os tempos de atuação assim como a corrente de acordo com os erros definidos pelo fabricante do relé. Permite a captura dos pontos testados e gera relatórios automáticos.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34175" y="1973263"/>
            <a:ext cx="2230438" cy="1800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Subcorrente</a:t>
            </a:r>
          </a:p>
          <a:p>
            <a:pPr algn="just">
              <a:defRPr/>
            </a:pPr>
            <a:r>
              <a:rPr lang="pt-BR" dirty="0"/>
              <a:t> Analisa os tempos de atuação assim como a corrente de acordo com os erros definidos pelo fabricante do relé. Permite a captura dos pontos testados e gera relatórios automáticos.</a:t>
            </a:r>
          </a:p>
        </p:txBody>
      </p:sp>
      <p:pic>
        <p:nvPicPr>
          <p:cNvPr id="23556" name="Espaço Reservado para Conteúdo 4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362075"/>
            <a:ext cx="6172200" cy="47720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6000" dirty="0" smtClean="0">
                <a:solidFill>
                  <a:srgbClr val="0099CC"/>
                </a:solidFill>
              </a:rPr>
              <a:t>APLICAÇÕES</a:t>
            </a:r>
            <a:r>
              <a:rPr lang="pt-BR" dirty="0" smtClean="0"/>
              <a:t> DO EQUIPAMENTO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064769"/>
          </a:xfr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sz="2400" b="1" i="1" dirty="0" smtClean="0">
                <a:latin typeface="Arial" charset="0"/>
              </a:rPr>
              <a:t>CE-MNET4 É PROJETADO PARA: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pt-BR" sz="1600" b="1" i="1" dirty="0">
              <a:latin typeface="Arial" charset="0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SER UTILIZADO EM TESTES, DIAGNÓSTICOS EM SUBESTAÇÕES DIGITAIS.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POSSIBILITAR A VERIFICAÇÃO DA COMUNICAÇÃO IEC 61850.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MONITORAR O TRÁFEGO DA REDE E AVALIAR O DESEMPENHO.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Sobretensão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896100" y="1690688"/>
            <a:ext cx="2247900" cy="201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funções instantâneas. O usuário pode capturar os pontos testados assim como gerar relatórios.</a:t>
            </a:r>
          </a:p>
        </p:txBody>
      </p:sp>
      <p:pic>
        <p:nvPicPr>
          <p:cNvPr id="24580" name="Imagem 5" descr="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57288"/>
            <a:ext cx="62722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Subtensão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67525" y="1709738"/>
            <a:ext cx="2047875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funções instantâneas. Permite captura dos pontos testados assim como geração automática de relatórios.</a:t>
            </a:r>
          </a:p>
        </p:txBody>
      </p:sp>
      <p:pic>
        <p:nvPicPr>
          <p:cNvPr id="25604" name="Imagem 4" descr="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171575"/>
            <a:ext cx="63277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8" descr="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433513"/>
            <a:ext cx="6569075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Diferencial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848350" y="2805113"/>
            <a:ext cx="3295650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Diferencial</a:t>
            </a:r>
          </a:p>
          <a:p>
            <a:pPr algn="just">
              <a:defRPr/>
            </a:pPr>
            <a:r>
              <a:rPr lang="pt-BR" dirty="0"/>
              <a:t>O usuário consegue levantar as características do slope 1 e do slope 2. Analisa valores de amplitude e tempo de atuação das funções instantâneas. Admite a captura dos pontos testados assim como geração automática de relatórios.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48450" y="2430463"/>
            <a:ext cx="2362200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Harmônica</a:t>
            </a:r>
          </a:p>
          <a:p>
            <a:pPr algn="just">
              <a:defRPr/>
            </a:pPr>
            <a:r>
              <a:rPr lang="pt-BR" dirty="0"/>
              <a:t>Permite teste para harmônicas de segunda, terceira e quinta ordens. Faz a analise da região de transição entre o bloqueio e operação da função diferencial. Pode-se capturar os pontos testados assim como gerar facilmente os relatórios. Possui visualização na forma de gráfico ou tabela.</a:t>
            </a:r>
          </a:p>
        </p:txBody>
      </p:sp>
      <p:pic>
        <p:nvPicPr>
          <p:cNvPr id="27652" name="Espaço Reservado para Conteúdo 9" descr="0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657350"/>
            <a:ext cx="59944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Sobrecorrente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10325" y="1447800"/>
            <a:ext cx="2457450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Sobrecorrente</a:t>
            </a:r>
          </a:p>
          <a:p>
            <a:pPr algn="just">
              <a:defRPr/>
            </a:pPr>
            <a:r>
              <a:rPr lang="pt-BR" dirty="0"/>
              <a:t>Analisa a direcionalidade da função de sobrecorrente tanto direta como reversa. Utiliza como grandeza de polarização corrente ou tensão. Possibilita a captura dos pontos testados e realiza a geração automática de relatório.  Os resultados podem ser visto graficamente ou em tabela.</a:t>
            </a:r>
          </a:p>
        </p:txBody>
      </p:sp>
      <p:pic>
        <p:nvPicPr>
          <p:cNvPr id="28676" name="Imagem 4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57313"/>
            <a:ext cx="5969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ço Reservado para Conteúdo 9" descr="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600200"/>
            <a:ext cx="6099175" cy="45259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Potência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92900" y="2773363"/>
            <a:ext cx="2317750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Potência</a:t>
            </a:r>
          </a:p>
          <a:p>
            <a:pPr algn="just">
              <a:defRPr/>
            </a:pPr>
            <a:r>
              <a:rPr lang="pt-BR" dirty="0"/>
              <a:t>Analisa a direcionalidade do fluxo de potência (ativa, reativa ou aparente) tanto direta como reversa. Pode-se capturar os pontos testados e solicitar o relatório.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Manual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Impedância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524625" y="1992313"/>
            <a:ext cx="261937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Impedância</a:t>
            </a:r>
          </a:p>
          <a:p>
            <a:pPr algn="just">
              <a:defRPr/>
            </a:pPr>
            <a:r>
              <a:rPr lang="pt-BR" dirty="0"/>
              <a:t>Analisa a direcionalidade da função de distância tanto na forma direta como reversa. Possibilita a aquisição dos pontos já testados disponibilizando em forma de relatório.</a:t>
            </a:r>
          </a:p>
        </p:txBody>
      </p:sp>
      <p:pic>
        <p:nvPicPr>
          <p:cNvPr id="30724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038225"/>
            <a:ext cx="6216650" cy="46863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Espaço Reservado para Conteúdo 9" descr="fi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925"/>
            <a:ext cx="4241800" cy="2695575"/>
          </a:xfrm>
          <a:noFill/>
          <a:ln>
            <a:miter lim="800000"/>
            <a:headEnd/>
            <a:tailEnd/>
          </a:ln>
        </p:spPr>
      </p:pic>
      <p:pic>
        <p:nvPicPr>
          <p:cNvPr id="31747" name="Imagem 10" descr="fig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25" y="1304925"/>
            <a:ext cx="4230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097338"/>
            <a:ext cx="26193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Configuração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Neste teste o usuário compara os valores ajustados no relé e </a:t>
            </a:r>
            <a:r>
              <a:rPr lang="pt-BR" dirty="0" smtClean="0"/>
              <a:t>no equipamento de </a:t>
            </a:r>
            <a:r>
              <a:rPr lang="pt-BR" dirty="0"/>
              <a:t>teste para que corrija possíveis diferenças.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561138" y="114300"/>
            <a:ext cx="19446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Testa-se um ponto específico verificando se encontra-se em uma região de operação ou não.</a:t>
            </a:r>
          </a:p>
        </p:txBody>
      </p:sp>
      <p:pic>
        <p:nvPicPr>
          <p:cNvPr id="31751" name="Espaço Reservado para Conteúdo 5" descr="fig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363" y="4171950"/>
            <a:ext cx="42529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224213" y="5202238"/>
            <a:ext cx="2903537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não operação e operação. Encontra dessa maneira facilmente as inclinações da função diferencial.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3117850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realiza testes automáticos nos relés diferenciais. Possuí pré-ajuste dos principais relés do mercado facilitando os testes.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Distanc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963" y="298450"/>
            <a:ext cx="22621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Nesse teste o usuário testa um ponto específico verificando se pertence ou não a uma região de operação.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1338" y="5059363"/>
            <a:ext cx="3924300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a não operação e operação. Mostra o tempo de atuação, valores de tensão e corrente e ainda valores de impedância do ponto testado.</a:t>
            </a:r>
          </a:p>
        </p:txBody>
      </p:sp>
      <p:pic>
        <p:nvPicPr>
          <p:cNvPr id="32773" name="Espaço Reservado para Conteúdo 7" descr="fi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704975"/>
            <a:ext cx="4364037" cy="2943225"/>
          </a:xfrm>
          <a:noFill/>
          <a:ln>
            <a:miter lim="800000"/>
            <a:headEnd/>
            <a:tailEnd/>
          </a:ln>
        </p:spPr>
      </p:pic>
      <p:pic>
        <p:nvPicPr>
          <p:cNvPr id="32774" name="Imagem 8" descr="fig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50" y="2981325"/>
            <a:ext cx="46418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572000" y="952500"/>
            <a:ext cx="457200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Distanc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realiza teste automáticos nos relés de distância. Sendo possível inserir qualquer característica de zonas de atuação. Pode-se importar arquivo .RIO diretamente dos relés. Possuí um pré ajuste dos principais relés do mercado facilitando 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Pré-Ajustes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 e Distanc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7175" y="996950"/>
            <a:ext cx="3006725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diferenciais do mercado já possuem uma máscara onde o nome de seus ajustes são idênticos aos do software. De modo a facilitar a parametrização do teste para 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65700" y="996950"/>
            <a:ext cx="305435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Distanc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de distância do mercado já possuem uma máscara onde o nome de seus ajustes são idênticos aos do software. De modo a facilitar a parametrização do teste para o usuário.</a:t>
            </a:r>
          </a:p>
        </p:txBody>
      </p:sp>
      <p:pic>
        <p:nvPicPr>
          <p:cNvPr id="33797" name="Imagem 6" descr="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3" y="2447925"/>
            <a:ext cx="2274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m 7" descr="5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525" y="2462213"/>
            <a:ext cx="27336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Imagem 6" descr="5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62225"/>
            <a:ext cx="2438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716087" y="2074863"/>
            <a:ext cx="5856288" cy="58744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i="1" dirty="0">
                <a:latin typeface="Arial" charset="0"/>
                <a:cs typeface="+mn-cs"/>
              </a:rPr>
              <a:t>PAINEL FRONTAL DO </a:t>
            </a:r>
            <a:r>
              <a:rPr lang="pt-BR" sz="2400" b="1" i="1" dirty="0" smtClean="0">
                <a:latin typeface="Arial" charset="0"/>
                <a:cs typeface="+mn-cs"/>
              </a:rPr>
              <a:t>INSTRUMENTO</a:t>
            </a:r>
            <a:endParaRPr lang="pt-BR" sz="2400" b="1" i="1" dirty="0">
              <a:latin typeface="Arial" charset="0"/>
              <a:cs typeface="+mn-cs"/>
            </a:endParaRPr>
          </a:p>
        </p:txBody>
      </p:sp>
      <p:pic>
        <p:nvPicPr>
          <p:cNvPr id="53250" name="Picture 2" descr="C:\Users\Hardware 02-2\Desktop\Main\CONPROVE\Gerencial\Outros\Atualizações de Docs MNET\Apoio\02.png"/>
          <p:cNvPicPr>
            <a:picLocks noChangeAspect="1" noChangeArrowheads="1"/>
          </p:cNvPicPr>
          <p:nvPr/>
        </p:nvPicPr>
        <p:blipFill>
          <a:blip r:embed="rId2" cstate="print"/>
          <a:srcRect l="5926" t="29037" r="5741" b="28407"/>
          <a:stretch>
            <a:fillRect/>
          </a:stretch>
        </p:blipFill>
        <p:spPr bwMode="auto">
          <a:xfrm>
            <a:off x="2362201" y="3426316"/>
            <a:ext cx="4552950" cy="2193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8" descr="fig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4362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m 7" descr="fig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825" y="4059238"/>
            <a:ext cx="43592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pic>
        <p:nvPicPr>
          <p:cNvPr id="34821" name="Espaço Reservado para Conteúdo 6" descr="fig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1198563"/>
            <a:ext cx="5321300" cy="2836862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automaticamente se um determinado ponto está na região de operação ou de bloqueio.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 bloqueio e operação. Levando em consideração o ajuste do diferencial percentual e diferencial instantâneo.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CrossBlock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Analisa  automaticamente se esta existindo o bloqueio cruzado (da função diferencial)  nas outras fases quando existe harmônica em pelo menos uma fase.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152525" cy="1709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para harmônicas de 2ª, 3ª  e 5ª  ordens.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Espaço Reservado para Conteúdo 3" descr="fig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288"/>
            <a:ext cx="5307013" cy="2827337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</a:rPr>
              <a:t>Power Swing</a:t>
            </a:r>
            <a:endParaRPr lang="pt-BR" dirty="0"/>
          </a:p>
        </p:txBody>
      </p:sp>
      <p:pic>
        <p:nvPicPr>
          <p:cNvPr id="35844" name="Imagem 4" descr="fig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3213100"/>
            <a:ext cx="58134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378200" y="4835525"/>
            <a:ext cx="2322513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de Trajetória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usuário simular trajetórias entre impedâncias de maneira a criar oscilações de potência passando por pontos específicos,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232092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Power Swing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gera condições de oscilação de potência. Verificando a correta atuação da função de bloqueio.</a:t>
            </a:r>
          </a:p>
        </p:txBody>
      </p:sp>
      <p:pic>
        <p:nvPicPr>
          <p:cNvPr id="35847" name="Imagem 9" descr="fig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8763"/>
            <a:ext cx="326548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Imagem 9" descr="fig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1308100"/>
            <a:ext cx="2111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697663" y="0"/>
            <a:ext cx="2262187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do Sistema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 oscilação de potência é criado devido a diferença de freqüência entre duas fontes. Podendo ser síncrona ou assíncrona.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Espaço Reservado para Conteúdo 5" descr="fi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2228850"/>
            <a:ext cx="7396162" cy="39417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1950" y="1176338"/>
            <a:ext cx="47212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Software utilizado para realizar teste automático seja em correntes de fase, terra, seqüência negativa ou zero. Encontra automaticamente a curva inversa para qualquer norma utilizada. Captura valores de pick-up, drop-out da curva temporizada e da  instantânea apresentando valores de módulos das correntes e tempo de atuação.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2" descr="Sincronismo_Bus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3881438"/>
            <a:ext cx="44386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Imagem 11" descr="Sincronismo_Percurs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3965575"/>
            <a:ext cx="4241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Imagem 9" descr="Sincronismo_Dispa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338" y="1139825"/>
            <a:ext cx="52959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Sincronismo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tensão,frequência e ângulo de cada sistema e verifica se ocorre o sincronismo.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48425" y="2398713"/>
            <a:ext cx="26955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do sincronismo.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para uma variação de tensão e frequência pré-definida pelo usuário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497013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Sincronismo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o sincronismo entre dois sistemas.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2" descr="Volts P Hertz_Percurs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4017963"/>
            <a:ext cx="41560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m 11" descr="Volts P Hertz_Bus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011613"/>
            <a:ext cx="4667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Imagem 9" descr="Volts P Hertz_Temp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475" y="1106488"/>
            <a:ext cx="538638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Volts P Hertz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Tempo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Levanta a característica da curva de sobreexcitação do equipamento protegido.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Pode-se variar a tensão e frequência iniciais e finais para que verifique a se há atuação da função.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 a função de sobreexcitação para situações onde ocorra variação de tensão e variação de frequência ao mesmo tempo.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543675" y="0"/>
            <a:ext cx="26003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Volts P Hertz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em relés de sobreexcitação. Permite que o usuário ajuste as faixas de variação de tensão ou frequência e verifique se existe atuação e se está dentro do tempo previsto.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Espaço Reservado para Conteúdo 7" descr="fig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9600"/>
            <a:ext cx="5724525" cy="3051175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Rampa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528888" cy="2338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Rampa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geração de  seqüências de eventos. Com realização de incremento ou decremento das seguintes grandezas: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Módulos, ângulos, freqüências, módulos e ângulos, módulos e freqüências, além de dF/dt. Utiliza dois modos de geração direta e pulsada. Permite o controle do tempo de geração entre cada incrementação.</a:t>
            </a:r>
          </a:p>
        </p:txBody>
      </p:sp>
      <p:pic>
        <p:nvPicPr>
          <p:cNvPr id="39941" name="Imagem 6" descr="ramp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1189038"/>
            <a:ext cx="5656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961063" y="4195763"/>
            <a:ext cx="2589212" cy="2662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seqüência e outra através de tempo ou lógica usando entradas </a:t>
            </a:r>
            <a:r>
              <a:rPr lang="pt-BR" dirty="0" smtClean="0"/>
              <a:t>GOOSE. </a:t>
            </a:r>
            <a:r>
              <a:rPr lang="pt-BR" dirty="0"/>
              <a:t>Mostra graficamente  as formas de </a:t>
            </a:r>
            <a:r>
              <a:rPr lang="pt-BR" dirty="0" smtClean="0"/>
              <a:t>ondas SV </a:t>
            </a:r>
            <a:r>
              <a:rPr lang="pt-BR" dirty="0"/>
              <a:t>e estado de entradas e saídas </a:t>
            </a:r>
            <a:r>
              <a:rPr lang="pt-BR" dirty="0" smtClean="0"/>
              <a:t>GOOSE. </a:t>
            </a:r>
            <a:r>
              <a:rPr lang="pt-BR" dirty="0"/>
              <a:t>Permite visualização do sinais  em valores  rms, o tempo em segundos ou ciclos. Escolhe-se entre valores primários ou secundários e valores absolutos ou relativos dos sinais gerados.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70638" y="0"/>
            <a:ext cx="2773362" cy="1369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</a:t>
            </a:r>
            <a:r>
              <a:rPr lang="pt-BR" dirty="0" smtClean="0"/>
              <a:t>status GOOSE </a:t>
            </a:r>
            <a:r>
              <a:rPr lang="pt-BR" dirty="0"/>
              <a:t>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Sequenc</a:t>
            </a:r>
          </a:p>
        </p:txBody>
      </p:sp>
      <p:pic>
        <p:nvPicPr>
          <p:cNvPr id="40963" name="Espaço Reservado para Conteúdo 6" descr="fig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13" y="1563688"/>
            <a:ext cx="6604000" cy="3521075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2951163" cy="2124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Sequenc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Possibilita o usuário  modificar a frequência. Possui a vantagem de inserir diretamente valores de: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Harmônica, componentes simétricas, fase-fase, potência, Z e I constantes e Z e V constantes. O software converte automaticamente para valores de seqüência de fase.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963" y="2679700"/>
            <a:ext cx="2125662" cy="3524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seqüência e outra através de tempo ou lógica usando entradas </a:t>
            </a:r>
            <a:r>
              <a:rPr lang="pt-BR" dirty="0" smtClean="0"/>
              <a:t>GOOSE. </a:t>
            </a:r>
            <a:r>
              <a:rPr lang="pt-BR" dirty="0"/>
              <a:t>Mostra graficamente  as formas de </a:t>
            </a:r>
            <a:r>
              <a:rPr lang="pt-BR" dirty="0" smtClean="0"/>
              <a:t>ondas SV </a:t>
            </a:r>
            <a:r>
              <a:rPr lang="pt-BR" dirty="0"/>
              <a:t>e estado de entradas e saídas </a:t>
            </a:r>
            <a:r>
              <a:rPr lang="pt-BR" dirty="0" smtClean="0"/>
              <a:t>GOOSE. </a:t>
            </a:r>
            <a:r>
              <a:rPr lang="pt-BR" dirty="0"/>
              <a:t>Permite visualização do sinais  em valores  rms e o tempo em segundos ou ciclos. Possui o recurso de visualizar os sinais gerados através de valores primários ou secundários e valores absolutos ou relativos dependendo dos ajustes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2013" y="5319713"/>
            <a:ext cx="3889375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Avalia se o tempo, nível de </a:t>
            </a:r>
            <a:r>
              <a:rPr lang="pt-BR" dirty="0" smtClean="0"/>
              <a:t>status GOOSE e </a:t>
            </a:r>
            <a:r>
              <a:rPr lang="pt-BR" dirty="0"/>
              <a:t>amplitude  estão dentro de valores pré-estabelecidos para aprovação do teste.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Transient</a:t>
            </a:r>
          </a:p>
        </p:txBody>
      </p:sp>
      <p:pic>
        <p:nvPicPr>
          <p:cNvPr id="41987" name="Espaço Reservado para Conteúdo 5" descr="fig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1373188"/>
            <a:ext cx="7924800" cy="4224337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773363" y="1223963"/>
            <a:ext cx="4114800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Transient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Reproduz arquivos gerados </a:t>
            </a:r>
            <a:r>
              <a:rPr lang="pt-BR" dirty="0" smtClean="0"/>
              <a:t>nos formatos COMTRADE/ PCAP. </a:t>
            </a:r>
            <a:r>
              <a:rPr lang="pt-BR" dirty="0"/>
              <a:t>Ideal para reproduzir situações ocorridas em campo facilitando a correção de possíveis erros de ajuste na proteção. Reproduz também arquivos gerados pelo software ATP ideal para estudos envolvendo transitórios.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86238" y="5688013"/>
            <a:ext cx="3889375" cy="949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</a:t>
            </a:r>
            <a:r>
              <a:rPr lang="pt-BR" dirty="0" smtClean="0"/>
              <a:t>status GOOSE e </a:t>
            </a:r>
            <a:r>
              <a:rPr lang="pt-BR" dirty="0"/>
              <a:t>amplitude  estão dentro de valores pré-estabelecidos para validação do teste.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Espaço Reservado para Conteúdo 6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050"/>
            <a:ext cx="8229600" cy="4386263"/>
          </a:xfrm>
          <a:noFill/>
          <a:ln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249238"/>
            <a:ext cx="3074988" cy="1585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Master</a:t>
            </a:r>
          </a:p>
          <a:p>
            <a:pPr algn="just">
              <a:defRPr/>
            </a:pPr>
            <a:r>
              <a:rPr lang="pt-BR" dirty="0"/>
              <a:t>Engloba os softwares rampa, sequenc e transient. Possibilita ao usuário utilizar todos os recursos desses softwares de maneira centralizada, Reproduz qualquer tipo de teste elaborado pelo usuário.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Master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94275" y="5551488"/>
            <a:ext cx="400685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>
              <a:defRPr/>
            </a:pPr>
            <a:r>
              <a:rPr lang="pt-BR" dirty="0"/>
              <a:t>Permite a verificação se o tempo, nível de </a:t>
            </a:r>
            <a:r>
              <a:rPr lang="pt-BR" dirty="0" smtClean="0"/>
              <a:t>status GOOSE e </a:t>
            </a:r>
            <a:r>
              <a:rPr lang="pt-BR" dirty="0"/>
              <a:t>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050"/>
            <a:ext cx="8229600" cy="43862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Plano de testes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14725" y="3028950"/>
            <a:ext cx="2790825" cy="1800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Plano de testes</a:t>
            </a:r>
          </a:p>
          <a:p>
            <a:pPr algn="just">
              <a:defRPr/>
            </a:pPr>
            <a:r>
              <a:rPr lang="pt-BR" dirty="0"/>
              <a:t>Realiza testes em sequência de diferentes softwares do CTC. Tem o recurso de adicionar um teste previamente salvo, criar grupos de plano de testes, criar sequências de espera, criar módulos de teste e estipular uma porcentagem de aprovação.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200025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42925" y="1169988"/>
            <a:ext cx="8201025" cy="201860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i="1" dirty="0" smtClean="0">
                <a:latin typeface="Arial" charset="0"/>
                <a:cs typeface="+mn-cs"/>
              </a:rPr>
              <a:t>TRASEIRA DO INSTRUMENTO: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t-BR" sz="1800" b="1" i="1" dirty="0" smtClean="0">
                <a:latin typeface="Arial" charset="0"/>
                <a:cs typeface="+mn-cs"/>
              </a:rPr>
              <a:t> 4 portas de rede Ethernet com SFP de até 1 Gb/s para realizar os testes, diagnósticos e monitoramento;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t-BR" sz="1800" b="1" i="1" dirty="0" smtClean="0">
                <a:latin typeface="Arial" charset="0"/>
                <a:cs typeface="+mn-cs"/>
              </a:rPr>
              <a:t> 1 porta de rede RJ45 para comunicação de 1 Gb/s;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t-BR" sz="1800" b="1" i="1" dirty="0" smtClean="0">
                <a:latin typeface="Arial" charset="0"/>
                <a:cs typeface="+mn-cs"/>
              </a:rPr>
              <a:t> 1 porta de rede RJ45 de 100 </a:t>
            </a:r>
            <a:r>
              <a:rPr lang="pt-BR" sz="1800" b="1" i="1" dirty="0" err="1" smtClean="0">
                <a:latin typeface="Arial" charset="0"/>
                <a:cs typeface="+mn-cs"/>
              </a:rPr>
              <a:t>Mb</a:t>
            </a:r>
            <a:r>
              <a:rPr lang="pt-BR" sz="1800" b="1" i="1" dirty="0" smtClean="0">
                <a:latin typeface="Arial" charset="0"/>
                <a:cs typeface="+mn-cs"/>
              </a:rPr>
              <a:t>/s exclusiva para sincronização PTP.</a:t>
            </a:r>
            <a:endParaRPr lang="pt-BR" sz="1800" b="1" i="1" dirty="0">
              <a:latin typeface="Arial" charset="0"/>
              <a:cs typeface="+mn-cs"/>
            </a:endParaRPr>
          </a:p>
        </p:txBody>
      </p:sp>
      <p:pic>
        <p:nvPicPr>
          <p:cNvPr id="52226" name="Picture 2" descr="C:\Users\Hardware 02-2\Desktop\Main\CONPROVE\Gerencial\Outros\Atualizações de Docs MNET\Apoio\03.png"/>
          <p:cNvPicPr>
            <a:picLocks noChangeAspect="1" noChangeArrowheads="1"/>
          </p:cNvPicPr>
          <p:nvPr/>
        </p:nvPicPr>
        <p:blipFill>
          <a:blip r:embed="rId2" cstate="print"/>
          <a:srcRect l="4481" t="29593" r="4630" b="29518"/>
          <a:stretch>
            <a:fillRect/>
          </a:stretch>
        </p:blipFill>
        <p:spPr bwMode="auto">
          <a:xfrm>
            <a:off x="1895475" y="3457784"/>
            <a:ext cx="5610225" cy="252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Espaço Reservado para Conteúdo 7" descr="4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1162050"/>
            <a:ext cx="8229600" cy="43862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Multim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74750" y="3970338"/>
            <a:ext cx="2790825" cy="2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Multim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medições </a:t>
            </a:r>
            <a:r>
              <a:rPr lang="pt-BR" dirty="0" smtClean="0"/>
              <a:t>SV avaliando valores </a:t>
            </a:r>
            <a:r>
              <a:rPr lang="pt-BR" dirty="0"/>
              <a:t>de distorção harmônica total, potência aparente e </a:t>
            </a:r>
            <a:r>
              <a:rPr lang="pt-BR" dirty="0" smtClean="0"/>
              <a:t>impedância. </a:t>
            </a:r>
            <a:r>
              <a:rPr lang="pt-BR" dirty="0"/>
              <a:t>Mostra a forma de onda e fasores dos valores medidos. Armazena os valores máximo, mínimo e a média dos valores aquisitados. Mostra detalhadamente o espectro de harmônicas até 50ª ordem.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Preferências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6688" y="4613275"/>
            <a:ext cx="3408362" cy="1585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Preferências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CTC permite escolher algumas preferências para os softwares tais como: escolha dos diretórios dos principais arquivos utilizados nos testes, inclusão da logomarca da empresa detentora do equipamento, escolha do idioma dos softwares e do relatório, escolha de cores dos gráficos.</a:t>
            </a:r>
          </a:p>
        </p:txBody>
      </p:sp>
      <p:pic>
        <p:nvPicPr>
          <p:cNvPr id="481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1112838"/>
            <a:ext cx="3903662" cy="3387725"/>
          </a:xfrm>
          <a:noFill/>
          <a:ln w="57150"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088" y="1068388"/>
            <a:ext cx="3878262" cy="3365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5063" y="3543300"/>
            <a:ext cx="3817937" cy="3314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CONPROVE INDÚSTRIA E COMÉRCIO</a:t>
            </a:r>
            <a:endParaRPr lang="pt-BR" sz="2000" dirty="0">
              <a:solidFill>
                <a:srgbClr val="0099CC"/>
              </a:solidFill>
              <a:latin typeface="Haettenschweiler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457325"/>
            <a:ext cx="7848600" cy="461374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Fundada em 1984, a CONPROVE foi concebida como uma empresa voltada totalmente para a área de Engenharia Elétrica.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Instalada numa área com mais de 1.000 m</a:t>
            </a:r>
            <a:r>
              <a:rPr lang="pt-BR" sz="2000" baseline="30000" dirty="0">
                <a:latin typeface="+mn-lt"/>
                <a:cs typeface="Times New Roman" charset="0"/>
              </a:rPr>
              <a:t>2 </a:t>
            </a:r>
            <a:r>
              <a:rPr lang="pt-BR" sz="2000" dirty="0">
                <a:latin typeface="+mn-lt"/>
                <a:cs typeface="Times New Roman" charset="0"/>
              </a:rPr>
              <a:t>e com uma equipe de especialistas em suas áreas de atuação, a CONPROVE vem apoiando empresas nacionais e multinacionais com: serviços, comercialização e fabricação de instrumentos, treinamento e formação de recursos humanos.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Entre em contato conosco:</a:t>
            </a:r>
          </a:p>
          <a:p>
            <a:pPr algn="just">
              <a:spcBef>
                <a:spcPct val="50000"/>
              </a:spcBef>
              <a:defRPr/>
            </a:pPr>
            <a:endParaRPr lang="pt-BR" b="1" dirty="0">
              <a:latin typeface="Arial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pt-BR" sz="1800" dirty="0">
              <a:latin typeface="Haettenschweiler" pitchFamily="34" charset="0"/>
              <a:cs typeface="Times New Roman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Conprove Indústria e Comércio Ltda.</a:t>
            </a:r>
            <a:r>
              <a:rPr lang="pt-BR" sz="2000" dirty="0">
                <a:latin typeface="Arial" charset="0"/>
                <a:cs typeface="+mn-cs"/>
                <a:sym typeface="Wingdings" pitchFamily="2" charset="2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000" dirty="0">
              <a:latin typeface="Arial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Home Page: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www.conprove.com</a:t>
            </a:r>
            <a:endParaRPr lang="pt-BR" sz="2400" dirty="0">
              <a:latin typeface="Haettenschweiler" pitchFamily="34" charset="0"/>
              <a:cs typeface="+mn-cs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Email: conprove@conprove.com.br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Tel.: (34) 3218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– </a:t>
            </a: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6800 </a:t>
            </a:r>
          </a:p>
        </p:txBody>
      </p:sp>
      <p:pic>
        <p:nvPicPr>
          <p:cNvPr id="55300" name="Picture 8" descr="C:\Documents and Settings\Luiz Antônio\Desktop\sel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4052888" y="3759200"/>
            <a:ext cx="1371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SOFTWARE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ANÁLISE / DIAGNÓSTICO DE REDE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" name="Text Box 2062"/>
          <p:cNvSpPr txBox="1">
            <a:spLocks noChangeArrowheads="1"/>
          </p:cNvSpPr>
          <p:nvPr/>
        </p:nvSpPr>
        <p:spPr bwMode="auto">
          <a:xfrm>
            <a:off x="349250" y="1337830"/>
            <a:ext cx="8504238" cy="465009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VERIFICAR A COMUNICAÇÃO IEC 61850 ;</a:t>
            </a:r>
            <a:endParaRPr lang="pt-BR" sz="16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 EXAMINAR TRÁFEGO  DE REDE;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AVALIAR A PERFORMANCE DAS MENSAGENS;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IMPORTAR ARQUIVOS SCL (SUBSTATION CONFIGURATION LANGUAGE) DA NORMA IEC 61850;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REALIZAR ANÁLISES ESTATÍSTICAS DE MENSAGENS GOOSE E SAMPLED VALUE;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MENSAGENS NA REDE COM PARÂMETROS DIFERENTES DOS ARQUIVOS DE CONFIGURAÇÃO;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AUSÊNCIA DE MENSAGENS PREVISTAS;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PRESENÇA DE MENSAGENS NÃO PREVISTAS;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DETECTAR E SINALIZAR PROBLEMAS EM MENSAGENS GOOSE, SV E PTP;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CAPTURAR MENSAGENS DA </a:t>
            </a:r>
            <a:r>
              <a:rPr lang="pt-BR" sz="1600" b="1" i="1" dirty="0" smtClean="0">
                <a:latin typeface="Arial" charset="0"/>
                <a:cs typeface="+mn-cs"/>
              </a:rPr>
              <a:t>REDE</a:t>
            </a:r>
            <a:r>
              <a:rPr lang="pt-BR" b="1" i="1" dirty="0" smtClean="0">
                <a:latin typeface="Arial" charset="0"/>
                <a:cs typeface="+mn-cs"/>
              </a:rPr>
              <a:t>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MONITORAR REDUNDÂNCIA PRP.</a:t>
            </a:r>
            <a:endParaRPr lang="pt-BR" sz="1600" b="1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Análise / Diagnóstico: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COMPARAÇÃO SCL x REDE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3" name="Imagem 2" descr="Conprove_CompSC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7668"/>
            <a:ext cx="9144000" cy="360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Análise / Diagnóstico: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LOCALIZAR ORFÃOS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4" name="Imagem 3" descr="Conprove_Orfa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1357"/>
            <a:ext cx="9144000" cy="47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Análise / Diagnóstico: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ESTATÍSTICAS DAS MENSAGENS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4" name="Imagem 3" descr="Conprove_Estatis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2404"/>
            <a:ext cx="9144000" cy="361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9250" y="1552575"/>
            <a:ext cx="8504238" cy="41576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INSTRUMENTAÇÃO VIRTUAL</a:t>
            </a:r>
            <a:r>
              <a:rPr lang="pt-BR" i="1" dirty="0">
                <a:latin typeface="Haettenschweiler" pitchFamily="34" charset="0"/>
                <a:cs typeface="+mn-cs"/>
              </a:rPr>
              <a:t> </a:t>
            </a:r>
            <a:br>
              <a:rPr lang="pt-BR" i="1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No </a:t>
            </a:r>
            <a:r>
              <a:rPr lang="pt-BR" b="1" dirty="0" smtClean="0">
                <a:latin typeface="Arial" charset="0"/>
                <a:cs typeface="+mn-cs"/>
              </a:rPr>
              <a:t>CE-MNET4 </a:t>
            </a:r>
            <a:r>
              <a:rPr lang="pt-BR" b="1" dirty="0">
                <a:latin typeface="Arial" charset="0"/>
                <a:cs typeface="+mn-cs"/>
              </a:rPr>
              <a:t>nenhum controle do equipamento é feito no painel. Todas as operações são feitas via software utilizando o conceito de instrumentação virtual. O instrumento possui também medição em tempo real de todos os sinais gerados. Tudo isso oferece ao cliente mais segurança e confiabilidade na hora de realizar seus testes</a:t>
            </a:r>
            <a:r>
              <a:rPr lang="pt-BR" b="1" dirty="0">
                <a:latin typeface="Haettenschweiler" pitchFamily="34" charset="0"/>
                <a:cs typeface="+mn-cs"/>
              </a:rPr>
              <a:t>.</a:t>
            </a:r>
            <a:endParaRPr lang="pt-BR" sz="20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i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SUPORTE TÉCNICO POR TELEFONE E E-MAIL EM PORTUGUÊS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MANUTENÇÃO E TREINAMENTO NO BRASIL</a:t>
            </a:r>
            <a:r>
              <a:rPr lang="pt-BR" sz="1800" dirty="0">
                <a:latin typeface="Haettenschweiler" pitchFamily="34" charset="0"/>
                <a:cs typeface="+mn-cs"/>
              </a:rPr>
              <a:t> </a:t>
            </a:r>
            <a:br>
              <a:rPr lang="pt-BR" sz="18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Desde 1984 no mercado, a </a:t>
            </a:r>
            <a:r>
              <a:rPr lang="pt-BR" b="1" cap="all" dirty="0">
                <a:latin typeface="Arial" charset="0"/>
                <a:cs typeface="+mn-cs"/>
              </a:rPr>
              <a:t>Conprove</a:t>
            </a:r>
            <a:r>
              <a:rPr lang="pt-BR" b="1" dirty="0">
                <a:latin typeface="Arial" charset="0"/>
                <a:cs typeface="+mn-cs"/>
              </a:rPr>
              <a:t> oferece treinamento e toda a manutenção do equipamento aqui mesmo no Brasil e mais, oferece garantia de 1 ano ou 2 anos (garantia expandida) contra defeitos de fabricação do equipamento. A manutenção nacional se torna mais rápida e econômica.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GERENCIAMENTO DOS RESULTADO DOS TESTES</a:t>
            </a:r>
            <a:r>
              <a:rPr lang="pt-BR" sz="2400" dirty="0">
                <a:latin typeface="Haettenschweiler" pitchFamily="34" charset="0"/>
                <a:cs typeface="+mn-cs"/>
              </a:rPr>
              <a:t> </a:t>
            </a:r>
            <a:br>
              <a:rPr lang="pt-BR" sz="24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Permite a análise e o planejamento da manutenção baseando-se no histórico dos resultados dos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Haettenschweiler"/>
        <a:ea typeface=""/>
        <a:cs typeface=""/>
      </a:majorFont>
      <a:minorFont>
        <a:latin typeface="Haettenschweiler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9944</TotalTime>
  <Words>2499</Words>
  <Application>Microsoft Office PowerPoint</Application>
  <PresentationFormat>Apresentação na tela (4:3)</PresentationFormat>
  <Paragraphs>286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Estrutura padrão</vt:lpstr>
      <vt:lpstr>Slide 1</vt:lpstr>
      <vt:lpstr>APLICAÇÕES DO EQUIPAMENTO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TESTES  DO BARRAMENTO DE PROCESSO  IEC 61850-9-2 </vt:lpstr>
      <vt:lpstr>TESTES  DO BARRAMENTO DE PROCESSO  IEC 61850-9-2 </vt:lpstr>
      <vt:lpstr>Software de teste: CTC – CONPROVE TEST CENTER  Gerenciador dos softwares manual e automáticos e dos softwares de apoio. </vt:lpstr>
      <vt:lpstr>Slide 15</vt:lpstr>
      <vt:lpstr>Slide 16</vt:lpstr>
      <vt:lpstr>RECURSOS DE SOFTWARE – MANUAL  </vt:lpstr>
      <vt:lpstr>Software Manual – Sobrecorrente</vt:lpstr>
      <vt:lpstr>Software Manual – Subcorrente</vt:lpstr>
      <vt:lpstr>Software Manual – Sobretensão</vt:lpstr>
      <vt:lpstr>Software Manual – Subtensão</vt:lpstr>
      <vt:lpstr>Software Manual – Diferencial</vt:lpstr>
      <vt:lpstr>Software Manual – Restrição de Harmônicas</vt:lpstr>
      <vt:lpstr>Software Manual – Direcional de Sobrecorrente</vt:lpstr>
      <vt:lpstr>Software Manual – Direcional de Potência</vt:lpstr>
      <vt:lpstr>Software Manual – Direcional de Impedância</vt:lpstr>
      <vt:lpstr>Software Diferenc</vt:lpstr>
      <vt:lpstr>Software Distanc</vt:lpstr>
      <vt:lpstr>Pré-Ajustes Diferenc e Distanc</vt:lpstr>
      <vt:lpstr>Software Restrição de Harmônicas</vt:lpstr>
      <vt:lpstr>Software Power Swing</vt:lpstr>
      <vt:lpstr>Software Sobrecor</vt:lpstr>
      <vt:lpstr>Software Sincronismo</vt:lpstr>
      <vt:lpstr>Software Volts P Hertz</vt:lpstr>
      <vt:lpstr>Software Rampa</vt:lpstr>
      <vt:lpstr>Software Sequenc</vt:lpstr>
      <vt:lpstr>Software Transient</vt:lpstr>
      <vt:lpstr>Software Master</vt:lpstr>
      <vt:lpstr>Software Plano de testes</vt:lpstr>
      <vt:lpstr>Software Multim</vt:lpstr>
      <vt:lpstr>Software Preferências</vt:lpstr>
      <vt:lpstr>Slide 42</vt:lpstr>
    </vt:vector>
  </TitlesOfParts>
  <Company>Conprove Indústria e Comércio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CE 6710</dc:title>
  <dc:subject>CE6710 TESTADOR UNIVERSAL PARA SISTEMAS DE PROTEÇÃO, AUTOMAÇÃO, CONTROLE E MEDIÇÃO</dc:subject>
  <dc:creator>Conprove - Paulo Junior</dc:creator>
  <cp:keywords>Testes Proteção IEC 61850</cp:keywords>
  <cp:lastModifiedBy>Hardware 02-2</cp:lastModifiedBy>
  <cp:revision>665</cp:revision>
  <dcterms:created xsi:type="dcterms:W3CDTF">2005-03-09T20:24:21Z</dcterms:created>
  <dcterms:modified xsi:type="dcterms:W3CDTF">2024-11-12T12:03:41Z</dcterms:modified>
</cp:coreProperties>
</file>