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comments/comment2.xml" ContentType="application/vnd.openxmlformats-officedocument.presentationml.comment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comments/comment3.xml" ContentType="application/vnd.openxmlformats-officedocument.presentationml.comment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7"/>
  </p:notesMasterIdLst>
  <p:handoutMasterIdLst>
    <p:handoutMasterId r:id="rId78"/>
  </p:handoutMasterIdLst>
  <p:sldIdLst>
    <p:sldId id="267" r:id="rId2"/>
    <p:sldId id="347" r:id="rId3"/>
    <p:sldId id="284" r:id="rId4"/>
    <p:sldId id="285" r:id="rId5"/>
    <p:sldId id="345" r:id="rId6"/>
    <p:sldId id="343" r:id="rId7"/>
    <p:sldId id="348" r:id="rId8"/>
    <p:sldId id="286" r:id="rId9"/>
    <p:sldId id="302" r:id="rId10"/>
    <p:sldId id="292" r:id="rId11"/>
    <p:sldId id="288" r:id="rId12"/>
    <p:sldId id="289" r:id="rId13"/>
    <p:sldId id="342" r:id="rId14"/>
    <p:sldId id="346" r:id="rId15"/>
    <p:sldId id="265" r:id="rId16"/>
    <p:sldId id="264" r:id="rId17"/>
    <p:sldId id="293" r:id="rId18"/>
    <p:sldId id="372" r:id="rId19"/>
    <p:sldId id="373" r:id="rId20"/>
    <p:sldId id="434" r:id="rId21"/>
    <p:sldId id="393" r:id="rId22"/>
    <p:sldId id="374" r:id="rId23"/>
    <p:sldId id="364" r:id="rId24"/>
    <p:sldId id="351" r:id="rId25"/>
    <p:sldId id="352" r:id="rId26"/>
    <p:sldId id="353" r:id="rId27"/>
    <p:sldId id="366" r:id="rId28"/>
    <p:sldId id="354" r:id="rId29"/>
    <p:sldId id="355" r:id="rId30"/>
    <p:sldId id="367" r:id="rId31"/>
    <p:sldId id="358" r:id="rId32"/>
    <p:sldId id="360" r:id="rId33"/>
    <p:sldId id="368" r:id="rId34"/>
    <p:sldId id="359" r:id="rId35"/>
    <p:sldId id="369" r:id="rId36"/>
    <p:sldId id="394" r:id="rId37"/>
    <p:sldId id="395" r:id="rId38"/>
    <p:sldId id="396" r:id="rId39"/>
    <p:sldId id="397" r:id="rId40"/>
    <p:sldId id="398" r:id="rId41"/>
    <p:sldId id="399" r:id="rId42"/>
    <p:sldId id="400" r:id="rId43"/>
    <p:sldId id="401" r:id="rId44"/>
    <p:sldId id="402" r:id="rId45"/>
    <p:sldId id="403" r:id="rId46"/>
    <p:sldId id="404" r:id="rId47"/>
    <p:sldId id="405" r:id="rId48"/>
    <p:sldId id="406" r:id="rId49"/>
    <p:sldId id="407" r:id="rId50"/>
    <p:sldId id="408" r:id="rId51"/>
    <p:sldId id="409" r:id="rId52"/>
    <p:sldId id="410" r:id="rId53"/>
    <p:sldId id="411" r:id="rId54"/>
    <p:sldId id="412" r:id="rId55"/>
    <p:sldId id="413" r:id="rId56"/>
    <p:sldId id="414" r:id="rId57"/>
    <p:sldId id="415" r:id="rId58"/>
    <p:sldId id="416" r:id="rId59"/>
    <p:sldId id="417" r:id="rId60"/>
    <p:sldId id="418" r:id="rId61"/>
    <p:sldId id="419" r:id="rId62"/>
    <p:sldId id="420" r:id="rId63"/>
    <p:sldId id="421" r:id="rId64"/>
    <p:sldId id="422" r:id="rId65"/>
    <p:sldId id="423" r:id="rId66"/>
    <p:sldId id="424" r:id="rId67"/>
    <p:sldId id="425" r:id="rId68"/>
    <p:sldId id="426" r:id="rId69"/>
    <p:sldId id="427" r:id="rId70"/>
    <p:sldId id="428" r:id="rId71"/>
    <p:sldId id="429" r:id="rId72"/>
    <p:sldId id="430" r:id="rId73"/>
    <p:sldId id="431" r:id="rId74"/>
    <p:sldId id="432" r:id="rId75"/>
    <p:sldId id="433" r:id="rId76"/>
  </p:sldIdLst>
  <p:sldSz cx="9144000" cy="6858000" type="screen4x3"/>
  <p:notesSz cx="6769100" cy="9906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charset="0"/>
        <a:ea typeface="+mn-ea"/>
        <a:cs typeface="Arial" charset="0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Times New Roman" charset="0"/>
        <a:ea typeface="+mn-ea"/>
        <a:cs typeface="Arial" charset="0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Times New Roman" charset="0"/>
        <a:ea typeface="+mn-ea"/>
        <a:cs typeface="Arial" charset="0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Times New Roman" charset="0"/>
        <a:ea typeface="+mn-ea"/>
        <a:cs typeface="Arial" charset="0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Times New Roman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ONPROVE" initials="C" lastIdx="4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CC"/>
    <a:srgbClr val="C4D8E0"/>
    <a:srgbClr val="007190"/>
    <a:srgbClr val="FF9900"/>
    <a:srgbClr val="00FF00"/>
    <a:srgbClr val="CCECFF"/>
    <a:srgbClr val="99CCFF"/>
    <a:srgbClr val="1C1C1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2" autoAdjust="0"/>
    <p:restoredTop sz="94658" autoAdjust="0"/>
  </p:normalViewPr>
  <p:slideViewPr>
    <p:cSldViewPr snapToGrid="0">
      <p:cViewPr>
        <p:scale>
          <a:sx n="75" d="100"/>
          <a:sy n="75" d="100"/>
        </p:scale>
        <p:origin x="-123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-2664" y="-90"/>
      </p:cViewPr>
      <p:guideLst>
        <p:guide orient="horz" pos="3120"/>
        <p:guide pos="213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commentAuthors" Target="commentAuthor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handoutMaster" Target="handoutMasters/handoutMaster1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69.xml"/><Relationship Id="rId2" Type="http://schemas.openxmlformats.org/officeDocument/2006/relationships/slide" Target="slides/slide68.xml"/><Relationship Id="rId1" Type="http://schemas.openxmlformats.org/officeDocument/2006/relationships/slide" Target="slides/slide1.xml"/><Relationship Id="rId4" Type="http://schemas.openxmlformats.org/officeDocument/2006/relationships/slide" Target="slides/slide70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3-06-22T17:57:22.246" idx="18">
    <p:pos x="931" y="1088"/>
    <p:text>TESTES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3-06-23T09:31:52.457" idx="41">
    <p:pos x="2471" y="2811"/>
    <p:text>"DE ATÉ" NÃO EXISTE. RETIRAR "DE"</p:tex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3-06-14T14:00:21.746" idx="6">
    <p:pos x="4479" y="323"/>
    <p:text>COMUNICAÇÃO</p:tex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35400" y="0"/>
            <a:ext cx="29337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53" tIns="47626" rIns="95253" bIns="47626" numCol="1" anchor="t" anchorCtr="0" compatLnSpc="1">
            <a:prstTxWarp prst="textNoShape">
              <a:avLst/>
            </a:prstTxWarp>
          </a:bodyPr>
          <a:lstStyle>
            <a:lvl1pPr algn="r" defTabSz="954088" eaLnBrk="0" hangingPunct="0">
              <a:spcBef>
                <a:spcPct val="50000"/>
              </a:spcBef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12288"/>
            <a:ext cx="293370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53" tIns="47626" rIns="95253" bIns="47626" numCol="1" anchor="b" anchorCtr="0" compatLnSpc="1">
            <a:prstTxWarp prst="textNoShape">
              <a:avLst/>
            </a:prstTxWarp>
          </a:bodyPr>
          <a:lstStyle>
            <a:lvl1pPr algn="l" defTabSz="954088" eaLnBrk="0" hangingPunct="0">
              <a:spcBef>
                <a:spcPct val="50000"/>
              </a:spcBef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35400" y="9412288"/>
            <a:ext cx="293370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53" tIns="47626" rIns="95253" bIns="47626" numCol="1" anchor="b" anchorCtr="0" compatLnSpc="1">
            <a:prstTxWarp prst="textNoShape">
              <a:avLst/>
            </a:prstTxWarp>
          </a:bodyPr>
          <a:lstStyle>
            <a:lvl1pPr algn="r" defTabSz="954088" eaLnBrk="0" hangingPunct="0">
              <a:spcBef>
                <a:spcPct val="50000"/>
              </a:spcBef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A392D560-7E16-4C32-84C2-77A53B9B9F14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37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spcBef>
                <a:spcPct val="50000"/>
              </a:spcBef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33813" y="0"/>
            <a:ext cx="29337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spcBef>
                <a:spcPct val="50000"/>
              </a:spcBef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6EC64AAB-2D97-4F08-BCA9-99D7A9A447B9}" type="datetimeFigureOut">
              <a:rPr lang="pt-BR"/>
              <a:pPr>
                <a:defRPr/>
              </a:pPr>
              <a:t>30/06/2023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080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dirty="0" smtClean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6275" y="4705350"/>
            <a:ext cx="541655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09113"/>
            <a:ext cx="29337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spcBef>
                <a:spcPct val="50000"/>
              </a:spcBef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33813" y="9409113"/>
            <a:ext cx="29337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spcBef>
                <a:spcPct val="50000"/>
              </a:spcBef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FE290C11-509A-48CC-B212-F461FA302647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6451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BFEE8F0-C3DC-42A5-AB1E-5C130954FDA2}" type="slidenum">
              <a:rPr lang="pt-BR" smtClean="0">
                <a:latin typeface="Times New Roman" pitchFamily="18" charset="0"/>
              </a:rPr>
              <a:pPr>
                <a:defRPr/>
              </a:pPr>
              <a:t>1</a:t>
            </a:fld>
            <a:endParaRPr lang="pt-B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dirty="0" smtClean="0"/>
          </a:p>
        </p:txBody>
      </p:sp>
      <p:sp>
        <p:nvSpPr>
          <p:cNvPr id="4915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948BEC3-AAB2-4B93-B270-C2E298F535A1}" type="slidenum">
              <a:rPr lang="pt-BR" smtClean="0"/>
              <a:pPr>
                <a:defRPr/>
              </a:pPr>
              <a:t>42</a:t>
            </a:fld>
            <a:endParaRPr lang="pt-BR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dirty="0" smtClean="0"/>
          </a:p>
        </p:txBody>
      </p:sp>
      <p:sp>
        <p:nvSpPr>
          <p:cNvPr id="5018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4D90DF6-9306-4C72-9DF0-FCEA82D39418}" type="slidenum">
              <a:rPr lang="pt-BR" smtClean="0"/>
              <a:pPr>
                <a:defRPr/>
              </a:pPr>
              <a:t>43</a:t>
            </a:fld>
            <a:endParaRPr lang="pt-BR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4BAF0D-CC9D-4241-A3DB-907C7B8408CD}" type="slidenum">
              <a:rPr lang="pt-BR" smtClean="0"/>
              <a:pPr>
                <a:defRPr/>
              </a:pPr>
              <a:t>73</a:t>
            </a:fld>
            <a:endParaRPr lang="pt-BR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4BAF0D-CC9D-4241-A3DB-907C7B8408CD}" type="slidenum">
              <a:rPr lang="pt-BR" smtClean="0"/>
              <a:pPr>
                <a:defRPr/>
              </a:pPr>
              <a:t>74</a:t>
            </a:fld>
            <a:endParaRPr lang="pt-B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dirty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://www.conprove.com.br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099CC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909638" y="6435725"/>
            <a:ext cx="3352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000" dirty="0">
                <a:latin typeface="Haettenschweiler" pitchFamily="34" charset="0"/>
                <a:cs typeface="+mn-cs"/>
              </a:rPr>
              <a:t>CONPROVE INDÚSTRIA E COMÉRCIO</a:t>
            </a:r>
          </a:p>
        </p:txBody>
      </p:sp>
      <p:pic>
        <p:nvPicPr>
          <p:cNvPr id="1027" name="Picture 9" descr="C:\Documents and Settings\Luiz Antônio\Desktop\selinho.jpg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9FFFF"/>
              </a:clrFrom>
              <a:clrTo>
                <a:srgbClr val="F9FFFF">
                  <a:alpha val="0"/>
                </a:srgbClr>
              </a:clrTo>
            </a:clrChange>
          </a:blip>
          <a:srcRect l="-1663" r="71664"/>
          <a:stretch>
            <a:fillRect/>
          </a:stretch>
        </p:blipFill>
        <p:spPr bwMode="auto">
          <a:xfrm>
            <a:off x="0" y="6376988"/>
            <a:ext cx="9144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10" descr="C:\Temp\brasil.gif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789988" y="6581775"/>
            <a:ext cx="30956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aettenschweiler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aettenschweiler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aettenschweiler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aettenschweiler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aettenschweiler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aettenschweiler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aettenschweiler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aettenschweiler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comments" Target="../comments/comment1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5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3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1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1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7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9.jpe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conprove.com.br/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bg1"/>
            </a:gs>
            <a:gs pos="100000">
              <a:srgbClr val="99CC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7012_frontal_editada_2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87863" y="3530782"/>
            <a:ext cx="5015873" cy="2920635"/>
          </a:xfrm>
          <a:prstGeom prst="rect">
            <a:avLst/>
          </a:prstGeom>
        </p:spPr>
      </p:pic>
      <p:sp>
        <p:nvSpPr>
          <p:cNvPr id="2050" name="Text Box 4"/>
          <p:cNvSpPr txBox="1">
            <a:spLocks noChangeArrowheads="1"/>
          </p:cNvSpPr>
          <p:nvPr/>
        </p:nvSpPr>
        <p:spPr bwMode="auto">
          <a:xfrm>
            <a:off x="647700" y="207963"/>
            <a:ext cx="7696200" cy="303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9600" i="1" dirty="0">
                <a:solidFill>
                  <a:srgbClr val="0099CC"/>
                </a:solidFill>
                <a:latin typeface="Haettenschweiler" pitchFamily="34" charset="0"/>
              </a:rPr>
              <a:t>CE-7012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endParaRPr lang="pt-BR" sz="1000" i="1" dirty="0">
              <a:latin typeface="Haettenschweiler" pitchFamily="34" charset="0"/>
            </a:endParaRP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pt-BR" sz="3200" i="1" dirty="0">
                <a:latin typeface="Haettenschweiler" pitchFamily="34" charset="0"/>
              </a:rPr>
              <a:t>TESTADOR COMPACTO para SISTEMAS de SUBESTAÇÕES</a:t>
            </a:r>
            <a:br>
              <a:rPr lang="pt-BR" sz="3200" i="1" dirty="0">
                <a:latin typeface="Haettenschweiler" pitchFamily="34" charset="0"/>
              </a:rPr>
            </a:br>
            <a:r>
              <a:rPr lang="pt-BR" sz="3200" i="1" dirty="0">
                <a:latin typeface="Haettenschweiler" pitchFamily="34" charset="0"/>
              </a:rPr>
              <a:t>(Níveis Primários e Secundários)</a:t>
            </a:r>
            <a:br>
              <a:rPr lang="pt-BR" sz="3200" i="1" dirty="0">
                <a:latin typeface="Haettenschweiler" pitchFamily="34" charset="0"/>
              </a:rPr>
            </a:br>
            <a:r>
              <a:rPr lang="pt-BR" sz="3200" i="1" dirty="0">
                <a:latin typeface="Haettenschweiler" pitchFamily="34" charset="0"/>
              </a:rPr>
              <a:t> C/ SUPORTE TOTAL </a:t>
            </a:r>
            <a:r>
              <a:rPr lang="pt-BR" sz="3200" i="1" dirty="0" smtClean="0">
                <a:latin typeface="Haettenschweiler" pitchFamily="34" charset="0"/>
              </a:rPr>
              <a:t>À </a:t>
            </a:r>
            <a:r>
              <a:rPr lang="pt-BR" sz="3200" i="1" dirty="0">
                <a:latin typeface="Haettenschweiler" pitchFamily="34" charset="0"/>
              </a:rPr>
              <a:t>NORMA IEC 61850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0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74867" y="3970172"/>
            <a:ext cx="827004" cy="1440028"/>
          </a:xfrm>
          <a:prstGeom prst="rect">
            <a:avLst/>
          </a:prstGeom>
        </p:spPr>
      </p:pic>
      <p:pic>
        <p:nvPicPr>
          <p:cNvPr id="8" name="Imagem 7" descr="7012_frontal_editada_SA_1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519" y="1244712"/>
            <a:ext cx="3504762" cy="1803175"/>
          </a:xfrm>
          <a:prstGeom prst="rect">
            <a:avLst/>
          </a:prstGeom>
        </p:spPr>
      </p:pic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685800" y="304800"/>
            <a:ext cx="7696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4000">
                <a:solidFill>
                  <a:srgbClr val="0099CC"/>
                </a:solidFill>
                <a:latin typeface="Haettenschweiler" pitchFamily="34" charset="0"/>
              </a:rPr>
              <a:t>APRESENTAÇÃO</a:t>
            </a:r>
            <a:r>
              <a:rPr lang="pt-BR" sz="2400">
                <a:latin typeface="Haettenschweiler" pitchFamily="34" charset="0"/>
              </a:rPr>
              <a:t> </a:t>
            </a:r>
            <a:r>
              <a:rPr lang="pt-BR" sz="3200">
                <a:latin typeface="Haettenschweiler" pitchFamily="34" charset="0"/>
              </a:rPr>
              <a:t>DO HARDWARE</a:t>
            </a:r>
            <a:endParaRPr lang="pt-BR" sz="3200">
              <a:solidFill>
                <a:srgbClr val="FF3300"/>
              </a:solidFill>
              <a:latin typeface="Haettenschweiler" pitchFamily="34" charset="0"/>
            </a:endParaRP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4746625" y="1147763"/>
            <a:ext cx="3784600" cy="2325687"/>
          </a:xfrm>
          <a:prstGeom prst="rect">
            <a:avLst/>
          </a:prstGeom>
          <a:gradFill rotWithShape="0">
            <a:gsLst>
              <a:gs pos="0">
                <a:srgbClr val="CCECFF"/>
              </a:gs>
              <a:gs pos="100000">
                <a:srgbClr val="0099CC"/>
              </a:gs>
            </a:gsLst>
            <a:lin ang="0" scaled="1"/>
          </a:gradFill>
          <a:ln w="38100">
            <a:noFill/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lIns="108000" tIns="108000" rIns="108000" bIns="10800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000" b="1" i="1" dirty="0">
                <a:latin typeface="Arial" charset="0"/>
                <a:cs typeface="+mn-cs"/>
              </a:rPr>
              <a:t>FONTE AUXILIAR DC</a:t>
            </a:r>
          </a:p>
          <a:p>
            <a:pPr>
              <a:spcBef>
                <a:spcPct val="50000"/>
              </a:spcBef>
              <a:defRPr/>
            </a:pPr>
            <a:r>
              <a:rPr lang="pt-BR" sz="1300" b="1" dirty="0">
                <a:latin typeface="Arial" charset="0"/>
                <a:cs typeface="+mn-cs"/>
              </a:rPr>
              <a:t>POSSUI UMA FONTE AUXILIAR DC PARA A ALIMENTAÇÃO DOS INSTRUMENTOS (IEDS) DURANTE OS TESTES: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pt-BR" sz="1300" b="1" dirty="0">
                <a:latin typeface="Arial" charset="0"/>
                <a:cs typeface="+mn-cs"/>
              </a:rPr>
              <a:t> TENSÃO DC ATÉ 300V.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pt-BR" sz="1300" b="1" dirty="0">
                <a:latin typeface="Arial" charset="0"/>
                <a:cs typeface="+mn-cs"/>
              </a:rPr>
              <a:t> POTÊNCIA 60 W </a:t>
            </a:r>
            <a:r>
              <a:rPr lang="pt-BR" sz="1300" b="1" cap="all" dirty="0">
                <a:latin typeface="Arial" charset="0"/>
                <a:cs typeface="+mn-cs"/>
              </a:rPr>
              <a:t>planificada a partir de 75V (800</a:t>
            </a:r>
            <a:r>
              <a:rPr lang="pt-BR" sz="1300" b="1" dirty="0">
                <a:latin typeface="Arial" charset="0"/>
                <a:cs typeface="+mn-cs"/>
              </a:rPr>
              <a:t>m</a:t>
            </a:r>
            <a:r>
              <a:rPr lang="pt-BR" sz="1300" b="1" cap="all" dirty="0">
                <a:latin typeface="Arial" charset="0"/>
                <a:cs typeface="+mn-cs"/>
              </a:rPr>
              <a:t>A máx). 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pt-BR" sz="1300" b="1" cap="all" dirty="0">
                <a:latin typeface="Arial" charset="0"/>
                <a:cs typeface="+mn-cs"/>
              </a:rPr>
              <a:t>Precisão típica: ≤2%.</a:t>
            </a:r>
          </a:p>
        </p:txBody>
      </p:sp>
      <p:sp>
        <p:nvSpPr>
          <p:cNvPr id="11270" name="Retângulo 10"/>
          <p:cNvSpPr>
            <a:spLocks noChangeArrowheads="1"/>
          </p:cNvSpPr>
          <p:nvPr/>
        </p:nvSpPr>
        <p:spPr bwMode="auto">
          <a:xfrm>
            <a:off x="2932113" y="1452563"/>
            <a:ext cx="368300" cy="593725"/>
          </a:xfrm>
          <a:prstGeom prst="rect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cxnSp>
        <p:nvCxnSpPr>
          <p:cNvPr id="11271" name="Conector de seta reta 12"/>
          <p:cNvCxnSpPr>
            <a:cxnSpLocks noChangeShapeType="1"/>
          </p:cNvCxnSpPr>
          <p:nvPr/>
        </p:nvCxnSpPr>
        <p:spPr bwMode="auto">
          <a:xfrm>
            <a:off x="3265488" y="2058988"/>
            <a:ext cx="0" cy="1863725"/>
          </a:xfrm>
          <a:prstGeom prst="straightConnector1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6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0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27125" y="4240088"/>
            <a:ext cx="1566312" cy="1195512"/>
          </a:xfrm>
          <a:prstGeom prst="rect">
            <a:avLst/>
          </a:prstGeom>
        </p:spPr>
      </p:pic>
      <p:pic>
        <p:nvPicPr>
          <p:cNvPr id="8" name="Imagem 7" descr="7012_frontal_editada_SA_1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219" y="1371712"/>
            <a:ext cx="3504762" cy="1803175"/>
          </a:xfrm>
          <a:prstGeom prst="rect">
            <a:avLst/>
          </a:prstGeom>
        </p:spPr>
      </p:pic>
      <p:sp>
        <p:nvSpPr>
          <p:cNvPr id="12291" name="Text Box 7"/>
          <p:cNvSpPr txBox="1">
            <a:spLocks noChangeArrowheads="1"/>
          </p:cNvSpPr>
          <p:nvPr/>
        </p:nvSpPr>
        <p:spPr bwMode="auto">
          <a:xfrm>
            <a:off x="685800" y="304800"/>
            <a:ext cx="7696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4000">
                <a:solidFill>
                  <a:srgbClr val="0099CC"/>
                </a:solidFill>
                <a:latin typeface="Haettenschweiler" pitchFamily="34" charset="0"/>
              </a:rPr>
              <a:t>APRESENTAÇÃO</a:t>
            </a:r>
            <a:r>
              <a:rPr lang="pt-BR" sz="2400">
                <a:latin typeface="Haettenschweiler" pitchFamily="34" charset="0"/>
              </a:rPr>
              <a:t> </a:t>
            </a:r>
            <a:r>
              <a:rPr lang="pt-BR" sz="3200">
                <a:latin typeface="Haettenschweiler" pitchFamily="34" charset="0"/>
              </a:rPr>
              <a:t>DO HARDWARE</a:t>
            </a:r>
            <a:endParaRPr lang="pt-BR" sz="3200">
              <a:solidFill>
                <a:srgbClr val="FF3300"/>
              </a:solidFill>
              <a:latin typeface="Haettenschweiler" pitchFamily="34" charset="0"/>
            </a:endParaRPr>
          </a:p>
        </p:txBody>
      </p:sp>
      <p:sp>
        <p:nvSpPr>
          <p:cNvPr id="37904" name="Text Box 16"/>
          <p:cNvSpPr txBox="1">
            <a:spLocks noChangeArrowheads="1"/>
          </p:cNvSpPr>
          <p:nvPr/>
        </p:nvSpPr>
        <p:spPr bwMode="auto">
          <a:xfrm>
            <a:off x="4381500" y="1147763"/>
            <a:ext cx="4192588" cy="2425700"/>
          </a:xfrm>
          <a:prstGeom prst="rect">
            <a:avLst/>
          </a:prstGeom>
          <a:gradFill rotWithShape="0">
            <a:gsLst>
              <a:gs pos="0">
                <a:srgbClr val="CCECFF"/>
              </a:gs>
              <a:gs pos="100000">
                <a:srgbClr val="0099CC"/>
              </a:gs>
            </a:gsLst>
            <a:lin ang="0" scaled="1"/>
          </a:gradFill>
          <a:ln w="38100">
            <a:noFill/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lIns="108000" tIns="108000" rIns="108000" bIns="10800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000" b="1" i="1" dirty="0">
                <a:latin typeface="Arial" charset="0"/>
                <a:cs typeface="+mn-cs"/>
              </a:rPr>
              <a:t>HARDWARES EXTERNOS</a:t>
            </a:r>
          </a:p>
          <a:p>
            <a:pPr>
              <a:spcBef>
                <a:spcPct val="50000"/>
              </a:spcBef>
              <a:defRPr/>
            </a:pPr>
            <a:r>
              <a:rPr lang="pt-BR" sz="1300" b="1" dirty="0">
                <a:latin typeface="Arial" charset="0"/>
                <a:cs typeface="+mn-cs"/>
              </a:rPr>
              <a:t>AUMENTA O NÚMERO DE CANAIS ANALÓGICOS E DE ENTRADAS E SAÍDAS DIGITAIS.</a:t>
            </a:r>
          </a:p>
          <a:p>
            <a:pPr>
              <a:spcBef>
                <a:spcPct val="50000"/>
              </a:spcBef>
              <a:defRPr/>
            </a:pPr>
            <a:r>
              <a:rPr lang="pt-BR" sz="1300" b="1" dirty="0">
                <a:latin typeface="Arial" charset="0"/>
                <a:cs typeface="+mn-cs"/>
              </a:rPr>
              <a:t>O CONECTOR S1 PERMITE O CONTROLE DE MAIS 6 CANAIS ANÁLOGICOS EXTERNOS.  AUMENTA A AMPLITUDE E/OU A </a:t>
            </a:r>
            <a:r>
              <a:rPr lang="pt-BR" sz="1300" b="1" dirty="0" smtClean="0">
                <a:latin typeface="Arial" charset="0"/>
                <a:cs typeface="+mn-cs"/>
              </a:rPr>
              <a:t>POTÊNCIA </a:t>
            </a:r>
            <a:r>
              <a:rPr lang="pt-BR" sz="1300" b="1" dirty="0">
                <a:latin typeface="Arial" charset="0"/>
                <a:cs typeface="+mn-cs"/>
              </a:rPr>
              <a:t>GERADA.</a:t>
            </a:r>
          </a:p>
          <a:p>
            <a:pPr>
              <a:spcBef>
                <a:spcPct val="50000"/>
              </a:spcBef>
              <a:defRPr/>
            </a:pPr>
            <a:r>
              <a:rPr lang="pt-BR" sz="1300" b="1" dirty="0">
                <a:latin typeface="Arial" charset="0"/>
                <a:cs typeface="+mn-cs"/>
              </a:rPr>
              <a:t>O CONECTOR S2 PERMITE O AUMENTO DO NÚMERO DE ENTRADAS E SAÍDAS DIGITAIS.</a:t>
            </a:r>
          </a:p>
        </p:txBody>
      </p:sp>
      <p:sp>
        <p:nvSpPr>
          <p:cNvPr id="12294" name="Retângulo 12"/>
          <p:cNvSpPr>
            <a:spLocks noChangeArrowheads="1"/>
          </p:cNvSpPr>
          <p:nvPr/>
        </p:nvSpPr>
        <p:spPr bwMode="auto">
          <a:xfrm>
            <a:off x="3182938" y="1614488"/>
            <a:ext cx="485775" cy="392112"/>
          </a:xfrm>
          <a:prstGeom prst="rect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cxnSp>
        <p:nvCxnSpPr>
          <p:cNvPr id="12295" name="Conector de seta reta 14"/>
          <p:cNvCxnSpPr>
            <a:cxnSpLocks noChangeShapeType="1"/>
          </p:cNvCxnSpPr>
          <p:nvPr/>
        </p:nvCxnSpPr>
        <p:spPr bwMode="auto">
          <a:xfrm>
            <a:off x="3206750" y="2006600"/>
            <a:ext cx="0" cy="2162175"/>
          </a:xfrm>
          <a:prstGeom prst="straightConnector1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9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9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04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7012_frontal_editada_SA_1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8519" y="1282812"/>
            <a:ext cx="3504762" cy="1803175"/>
          </a:xfrm>
          <a:prstGeom prst="rect">
            <a:avLst/>
          </a:prstGeom>
        </p:spPr>
      </p:pic>
      <p:sp>
        <p:nvSpPr>
          <p:cNvPr id="13315" name="Text Box 7"/>
          <p:cNvSpPr txBox="1">
            <a:spLocks noChangeArrowheads="1"/>
          </p:cNvSpPr>
          <p:nvPr/>
        </p:nvSpPr>
        <p:spPr bwMode="auto">
          <a:xfrm>
            <a:off x="685800" y="304800"/>
            <a:ext cx="7696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4000">
                <a:solidFill>
                  <a:srgbClr val="0099CC"/>
                </a:solidFill>
                <a:latin typeface="Haettenschweiler" pitchFamily="34" charset="0"/>
              </a:rPr>
              <a:t>APRESENTAÇÃO</a:t>
            </a:r>
            <a:r>
              <a:rPr lang="pt-BR" sz="2400">
                <a:latin typeface="Haettenschweiler" pitchFamily="34" charset="0"/>
              </a:rPr>
              <a:t> </a:t>
            </a:r>
            <a:r>
              <a:rPr lang="pt-BR" sz="3200">
                <a:latin typeface="Haettenschweiler" pitchFamily="34" charset="0"/>
              </a:rPr>
              <a:t>DO HARDWARE</a:t>
            </a:r>
            <a:endParaRPr lang="pt-BR" sz="3200">
              <a:solidFill>
                <a:srgbClr val="FF3300"/>
              </a:solidFill>
              <a:latin typeface="Haettenschweiler" pitchFamily="34" charset="0"/>
            </a:endParaRPr>
          </a:p>
        </p:txBody>
      </p:sp>
      <p:sp>
        <p:nvSpPr>
          <p:cNvPr id="38928" name="Text Box 16"/>
          <p:cNvSpPr txBox="1">
            <a:spLocks noChangeArrowheads="1"/>
          </p:cNvSpPr>
          <p:nvPr/>
        </p:nvSpPr>
        <p:spPr bwMode="auto">
          <a:xfrm>
            <a:off x="4305300" y="1147763"/>
            <a:ext cx="4435475" cy="3327400"/>
          </a:xfrm>
          <a:prstGeom prst="rect">
            <a:avLst/>
          </a:prstGeom>
          <a:gradFill rotWithShape="0">
            <a:gsLst>
              <a:gs pos="0">
                <a:srgbClr val="CCECFF"/>
              </a:gs>
              <a:gs pos="100000">
                <a:srgbClr val="0099CC"/>
              </a:gs>
            </a:gsLst>
            <a:lin ang="0" scaled="1"/>
          </a:gradFill>
          <a:ln w="38100">
            <a:noFill/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lIns="108000" tIns="108000" rIns="108000" bIns="108000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000" b="1" i="1" dirty="0">
                <a:latin typeface="Arial" charset="0"/>
                <a:cs typeface="+mn-cs"/>
              </a:rPr>
              <a:t>SAÍDA ESPECIAL ANALÓGICA</a:t>
            </a:r>
          </a:p>
          <a:p>
            <a:pPr>
              <a:spcBef>
                <a:spcPct val="50000"/>
              </a:spcBef>
              <a:defRPr/>
            </a:pPr>
            <a:r>
              <a:rPr lang="pt-BR" sz="1300" b="1" dirty="0">
                <a:latin typeface="Arial" charset="0"/>
                <a:cs typeface="+mn-cs"/>
              </a:rPr>
              <a:t>CALIBRADOR DE PROCESSO PARA SIMULAÇÕES DE SAÍDAS DE TRANSDUTORES E SINAIS DC DE BAIXO NÍVEL.</a:t>
            </a:r>
          </a:p>
          <a:p>
            <a:pPr>
              <a:spcBef>
                <a:spcPct val="50000"/>
              </a:spcBef>
              <a:defRPr/>
            </a:pPr>
            <a:endParaRPr lang="pt-BR" sz="1300" b="1" dirty="0">
              <a:latin typeface="Arial" charset="0"/>
              <a:cs typeface="+mn-cs"/>
            </a:endParaRP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pt-BR" sz="1300" b="1" dirty="0">
                <a:latin typeface="Arial" charset="0"/>
                <a:cs typeface="+mn-cs"/>
              </a:rPr>
              <a:t> SINAIS DE CORRENTE DC </a:t>
            </a:r>
            <a:r>
              <a:rPr lang="pt-BR" sz="1300" b="1" u="sng" dirty="0">
                <a:latin typeface="Arial" charset="0"/>
                <a:cs typeface="+mn-cs"/>
              </a:rPr>
              <a:t>+</a:t>
            </a:r>
            <a:r>
              <a:rPr lang="pt-BR" sz="1300" b="1" dirty="0">
                <a:latin typeface="Arial" charset="0"/>
                <a:cs typeface="+mn-cs"/>
              </a:rPr>
              <a:t> 25 mA.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pt-BR" sz="1300" b="1" dirty="0">
                <a:latin typeface="Arial" charset="0"/>
                <a:cs typeface="+mn-cs"/>
              </a:rPr>
              <a:t> PRECISÃO: 0,01% DA LEITURA + 0,5% DO RANGE.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endParaRPr lang="pt-BR" sz="1300" b="1" dirty="0">
              <a:latin typeface="Arial" charset="0"/>
              <a:cs typeface="+mn-cs"/>
            </a:endParaRP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pt-BR" sz="1300" b="1" dirty="0">
                <a:latin typeface="Arial" charset="0"/>
                <a:cs typeface="+mn-cs"/>
              </a:rPr>
              <a:t> SINAIS DE TENSÃO DC </a:t>
            </a:r>
            <a:r>
              <a:rPr lang="pt-BR" sz="1300" b="1" u="sng" dirty="0">
                <a:latin typeface="Arial" charset="0"/>
                <a:cs typeface="+mn-cs"/>
              </a:rPr>
              <a:t>+</a:t>
            </a:r>
            <a:r>
              <a:rPr lang="pt-BR" sz="1300" b="1" dirty="0">
                <a:latin typeface="Arial" charset="0"/>
                <a:cs typeface="+mn-cs"/>
              </a:rPr>
              <a:t> 10 V.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pt-BR" sz="1300" b="1" dirty="0">
                <a:latin typeface="Arial" charset="0"/>
                <a:cs typeface="+mn-cs"/>
              </a:rPr>
              <a:t> PRECISÃO: 0,01% DA LEITURA + 0,5% DO RANGE.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endParaRPr lang="pt-BR" sz="1300" b="1" dirty="0">
              <a:solidFill>
                <a:srgbClr val="007190"/>
              </a:solidFill>
              <a:latin typeface="Arial" charset="0"/>
              <a:cs typeface="+mn-cs"/>
            </a:endParaRPr>
          </a:p>
        </p:txBody>
      </p:sp>
      <p:sp>
        <p:nvSpPr>
          <p:cNvPr id="13318" name="Retângulo 11"/>
          <p:cNvSpPr>
            <a:spLocks noChangeArrowheads="1"/>
          </p:cNvSpPr>
          <p:nvPr/>
        </p:nvSpPr>
        <p:spPr bwMode="auto">
          <a:xfrm>
            <a:off x="3159125" y="1958975"/>
            <a:ext cx="487363" cy="498475"/>
          </a:xfrm>
          <a:prstGeom prst="rect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cxnSp>
        <p:nvCxnSpPr>
          <p:cNvPr id="13319" name="Conector de seta reta 13"/>
          <p:cNvCxnSpPr>
            <a:cxnSpLocks noChangeShapeType="1"/>
          </p:cNvCxnSpPr>
          <p:nvPr/>
        </p:nvCxnSpPr>
        <p:spPr bwMode="auto">
          <a:xfrm>
            <a:off x="3159125" y="2470150"/>
            <a:ext cx="0" cy="1128713"/>
          </a:xfrm>
          <a:prstGeom prst="straightConnector1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arrow" w="med" len="med"/>
          </a:ln>
        </p:spPr>
      </p:cxnSp>
      <p:pic>
        <p:nvPicPr>
          <p:cNvPr id="9" name="Imagem 8" descr="0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95388" y="3598703"/>
            <a:ext cx="1525252" cy="14939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28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7012_frontal_editada_SA_1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3919" y="1346312"/>
            <a:ext cx="3504762" cy="1803175"/>
          </a:xfrm>
          <a:prstGeom prst="rect">
            <a:avLst/>
          </a:prstGeom>
        </p:spPr>
      </p:pic>
      <p:sp>
        <p:nvSpPr>
          <p:cNvPr id="14339" name="Text Box 7"/>
          <p:cNvSpPr txBox="1">
            <a:spLocks noChangeArrowheads="1"/>
          </p:cNvSpPr>
          <p:nvPr/>
        </p:nvSpPr>
        <p:spPr bwMode="auto">
          <a:xfrm>
            <a:off x="685800" y="304800"/>
            <a:ext cx="7696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4000">
                <a:solidFill>
                  <a:srgbClr val="0099CC"/>
                </a:solidFill>
                <a:latin typeface="Haettenschweiler" pitchFamily="34" charset="0"/>
              </a:rPr>
              <a:t>APRESENTAÇÃO</a:t>
            </a:r>
            <a:r>
              <a:rPr lang="pt-BR" sz="2400">
                <a:latin typeface="Haettenschweiler" pitchFamily="34" charset="0"/>
              </a:rPr>
              <a:t> </a:t>
            </a:r>
            <a:r>
              <a:rPr lang="pt-BR" sz="3200">
                <a:latin typeface="Haettenschweiler" pitchFamily="34" charset="0"/>
              </a:rPr>
              <a:t>DO HARDWARE</a:t>
            </a:r>
            <a:endParaRPr lang="pt-BR" sz="3200">
              <a:solidFill>
                <a:srgbClr val="FF3300"/>
              </a:solidFill>
              <a:latin typeface="Haettenschweiler" pitchFamily="34" charset="0"/>
            </a:endParaRPr>
          </a:p>
        </p:txBody>
      </p:sp>
      <p:sp>
        <p:nvSpPr>
          <p:cNvPr id="38928" name="Text Box 16"/>
          <p:cNvSpPr txBox="1">
            <a:spLocks noChangeArrowheads="1"/>
          </p:cNvSpPr>
          <p:nvPr/>
        </p:nvSpPr>
        <p:spPr bwMode="auto">
          <a:xfrm>
            <a:off x="4879975" y="1158875"/>
            <a:ext cx="3871913" cy="3135313"/>
          </a:xfrm>
          <a:prstGeom prst="rect">
            <a:avLst/>
          </a:prstGeom>
          <a:gradFill rotWithShape="0">
            <a:gsLst>
              <a:gs pos="0">
                <a:srgbClr val="CCECFF"/>
              </a:gs>
              <a:gs pos="100000">
                <a:srgbClr val="0099CC"/>
              </a:gs>
            </a:gsLst>
            <a:lin ang="0" scaled="1"/>
          </a:gradFill>
          <a:ln w="38100">
            <a:noFill/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lIns="108000" tIns="108000" rIns="108000" bIns="10800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000" b="1" i="1" dirty="0">
                <a:latin typeface="Arial" charset="0"/>
                <a:cs typeface="+mn-cs"/>
              </a:rPr>
              <a:t>ENTRADA ESPECIAL ANALÓGICA SECUNDÁRIA</a:t>
            </a:r>
          </a:p>
          <a:p>
            <a:pPr>
              <a:spcBef>
                <a:spcPct val="50000"/>
              </a:spcBef>
              <a:defRPr/>
            </a:pPr>
            <a:r>
              <a:rPr lang="pt-BR" sz="1300" b="1" dirty="0">
                <a:latin typeface="Arial" charset="0"/>
                <a:cs typeface="+mn-cs"/>
              </a:rPr>
              <a:t>MEDIDOR DE SINAIS PARA TESTES EM TRANSDUTORES</a:t>
            </a:r>
          </a:p>
          <a:p>
            <a:pPr>
              <a:spcBef>
                <a:spcPct val="50000"/>
              </a:spcBef>
              <a:defRPr/>
            </a:pPr>
            <a:endParaRPr lang="pt-BR" sz="1300" b="1" dirty="0">
              <a:latin typeface="Arial" charset="0"/>
              <a:cs typeface="+mn-cs"/>
            </a:endParaRP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pt-BR" sz="1300" b="1" dirty="0">
                <a:latin typeface="Arial" charset="0"/>
                <a:cs typeface="+mn-cs"/>
              </a:rPr>
              <a:t> RANGE DE CORRENTE DC: </a:t>
            </a:r>
            <a:r>
              <a:rPr lang="pt-BR" sz="1300" b="1" u="sng" dirty="0">
                <a:latin typeface="Arial" charset="0"/>
                <a:cs typeface="+mn-cs"/>
              </a:rPr>
              <a:t>+</a:t>
            </a:r>
            <a:r>
              <a:rPr lang="pt-BR" sz="1300" b="1" dirty="0">
                <a:latin typeface="Arial" charset="0"/>
                <a:cs typeface="+mn-cs"/>
              </a:rPr>
              <a:t> 2mA / </a:t>
            </a:r>
            <a:r>
              <a:rPr lang="pt-BR" sz="1300" b="1" u="sng" dirty="0">
                <a:latin typeface="Arial" charset="0"/>
                <a:cs typeface="+mn-cs"/>
              </a:rPr>
              <a:t>+</a:t>
            </a:r>
            <a:r>
              <a:rPr lang="pt-BR" sz="1300" b="1" dirty="0">
                <a:latin typeface="Arial" charset="0"/>
                <a:cs typeface="+mn-cs"/>
              </a:rPr>
              <a:t> 25 mA.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pt-BR" sz="1300" b="1" dirty="0">
                <a:latin typeface="Arial" charset="0"/>
                <a:cs typeface="+mn-cs"/>
              </a:rPr>
              <a:t> PRECISÃO DC 0,03% DO RANGE.</a:t>
            </a:r>
          </a:p>
          <a:p>
            <a:pPr>
              <a:spcBef>
                <a:spcPct val="50000"/>
              </a:spcBef>
              <a:defRPr/>
            </a:pPr>
            <a:endParaRPr lang="pt-BR" sz="1300" b="1" dirty="0">
              <a:latin typeface="Arial" charset="0"/>
              <a:cs typeface="+mn-cs"/>
            </a:endParaRP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pt-BR" sz="1300" b="1" dirty="0">
                <a:latin typeface="Arial" charset="0"/>
                <a:cs typeface="+mn-cs"/>
              </a:rPr>
              <a:t> RANGE DE TENSÃO DC: </a:t>
            </a:r>
            <a:r>
              <a:rPr lang="pt-BR" sz="1300" b="1" u="sng" dirty="0">
                <a:latin typeface="Arial" charset="0"/>
                <a:cs typeface="+mn-cs"/>
              </a:rPr>
              <a:t>+</a:t>
            </a:r>
            <a:r>
              <a:rPr lang="pt-BR" sz="1300" b="1" dirty="0">
                <a:latin typeface="Arial" charset="0"/>
                <a:cs typeface="+mn-cs"/>
              </a:rPr>
              <a:t> 1V / </a:t>
            </a:r>
            <a:r>
              <a:rPr lang="pt-BR" sz="1300" b="1" u="sng" dirty="0">
                <a:latin typeface="Arial" charset="0"/>
                <a:cs typeface="+mn-cs"/>
              </a:rPr>
              <a:t>+</a:t>
            </a:r>
            <a:r>
              <a:rPr lang="pt-BR" sz="1300" b="1" dirty="0">
                <a:latin typeface="Arial" charset="0"/>
                <a:cs typeface="+mn-cs"/>
              </a:rPr>
              <a:t> 10 V.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pt-BR" sz="1300" b="1" dirty="0">
                <a:latin typeface="Arial" charset="0"/>
                <a:cs typeface="+mn-cs"/>
              </a:rPr>
              <a:t>PRECISÃO DC 0,03% DO RANGE.</a:t>
            </a:r>
            <a:endParaRPr lang="pt-BR" sz="1300" b="1" dirty="0">
              <a:solidFill>
                <a:srgbClr val="007190"/>
              </a:solidFill>
              <a:latin typeface="Arial" charset="0"/>
              <a:cs typeface="+mn-cs"/>
            </a:endParaRPr>
          </a:p>
        </p:txBody>
      </p:sp>
      <p:sp>
        <p:nvSpPr>
          <p:cNvPr id="14342" name="Retângulo 8"/>
          <p:cNvSpPr>
            <a:spLocks noChangeArrowheads="1"/>
          </p:cNvSpPr>
          <p:nvPr/>
        </p:nvSpPr>
        <p:spPr bwMode="auto">
          <a:xfrm>
            <a:off x="3182938" y="2457450"/>
            <a:ext cx="485775" cy="571500"/>
          </a:xfrm>
          <a:prstGeom prst="rect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cxnSp>
        <p:nvCxnSpPr>
          <p:cNvPr id="14343" name="Conector de seta reta 14"/>
          <p:cNvCxnSpPr>
            <a:cxnSpLocks noChangeShapeType="1"/>
          </p:cNvCxnSpPr>
          <p:nvPr/>
        </p:nvCxnSpPr>
        <p:spPr bwMode="auto">
          <a:xfrm>
            <a:off x="3206750" y="3005138"/>
            <a:ext cx="0" cy="901700"/>
          </a:xfrm>
          <a:prstGeom prst="straightConnector1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arrow" w="med" len="med"/>
          </a:ln>
        </p:spPr>
      </p:cxnSp>
      <p:pic>
        <p:nvPicPr>
          <p:cNvPr id="9" name="Imagem 8" descr="0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68424" y="3924300"/>
            <a:ext cx="1295401" cy="12954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28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0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79524" y="3938424"/>
            <a:ext cx="1319375" cy="1319375"/>
          </a:xfrm>
          <a:prstGeom prst="rect">
            <a:avLst/>
          </a:prstGeom>
        </p:spPr>
      </p:pic>
      <p:pic>
        <p:nvPicPr>
          <p:cNvPr id="8" name="Imagem 7" descr="7012_frontal_editada_SA_1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3919" y="1359012"/>
            <a:ext cx="3504762" cy="1803175"/>
          </a:xfrm>
          <a:prstGeom prst="rect">
            <a:avLst/>
          </a:prstGeom>
        </p:spPr>
      </p:pic>
      <p:sp>
        <p:nvSpPr>
          <p:cNvPr id="15363" name="Text Box 7"/>
          <p:cNvSpPr txBox="1">
            <a:spLocks noChangeArrowheads="1"/>
          </p:cNvSpPr>
          <p:nvPr/>
        </p:nvSpPr>
        <p:spPr bwMode="auto">
          <a:xfrm>
            <a:off x="685800" y="304800"/>
            <a:ext cx="7696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4000">
                <a:solidFill>
                  <a:srgbClr val="0099CC"/>
                </a:solidFill>
                <a:latin typeface="Haettenschweiler" pitchFamily="34" charset="0"/>
              </a:rPr>
              <a:t>APRESENTAÇÃO</a:t>
            </a:r>
            <a:r>
              <a:rPr lang="pt-BR" sz="2400">
                <a:latin typeface="Haettenschweiler" pitchFamily="34" charset="0"/>
              </a:rPr>
              <a:t> </a:t>
            </a:r>
            <a:r>
              <a:rPr lang="pt-BR" sz="3200">
                <a:latin typeface="Haettenschweiler" pitchFamily="34" charset="0"/>
              </a:rPr>
              <a:t>DO HARDWARE</a:t>
            </a:r>
            <a:endParaRPr lang="pt-BR" sz="3200">
              <a:solidFill>
                <a:srgbClr val="FF3300"/>
              </a:solidFill>
              <a:latin typeface="Haettenschweiler" pitchFamily="34" charset="0"/>
            </a:endParaRPr>
          </a:p>
        </p:txBody>
      </p:sp>
      <p:sp>
        <p:nvSpPr>
          <p:cNvPr id="38928" name="Text Box 16"/>
          <p:cNvSpPr txBox="1">
            <a:spLocks noChangeArrowheads="1"/>
          </p:cNvSpPr>
          <p:nvPr/>
        </p:nvSpPr>
        <p:spPr bwMode="auto">
          <a:xfrm>
            <a:off x="4121150" y="933450"/>
            <a:ext cx="4749800" cy="5857875"/>
          </a:xfrm>
          <a:prstGeom prst="rect">
            <a:avLst/>
          </a:prstGeom>
          <a:gradFill rotWithShape="0">
            <a:gsLst>
              <a:gs pos="0">
                <a:srgbClr val="CCECFF"/>
              </a:gs>
              <a:gs pos="100000">
                <a:srgbClr val="0099CC"/>
              </a:gs>
            </a:gsLst>
            <a:lin ang="0" scaled="1"/>
          </a:gradFill>
          <a:ln w="38100">
            <a:noFill/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lIns="108000" tIns="108000" rIns="108000" bIns="10800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000" b="1" i="1" dirty="0">
                <a:latin typeface="Arial" charset="0"/>
                <a:cs typeface="+mn-cs"/>
              </a:rPr>
              <a:t>ENTRADA ESPECIAL ANALÓGICA PRIMÁRIA</a:t>
            </a:r>
          </a:p>
          <a:p>
            <a:pPr>
              <a:spcBef>
                <a:spcPct val="50000"/>
              </a:spcBef>
              <a:defRPr/>
            </a:pPr>
            <a:r>
              <a:rPr lang="pt-BR" sz="1300" b="1" dirty="0">
                <a:latin typeface="Arial" charset="0"/>
                <a:cs typeface="+mn-cs"/>
              </a:rPr>
              <a:t>MEDIDOR DE SINAIS PARA TESTES EM TPs, TCs, CHAVES, DISJUNTORES, ETC.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pt-BR" sz="1200" b="1" i="1" dirty="0">
                <a:latin typeface="Arial" charset="0"/>
                <a:cs typeface="+mn-cs"/>
              </a:rPr>
              <a:t> RANGE DE CORRENTE : </a:t>
            </a:r>
            <a:r>
              <a:rPr lang="pt-BR" sz="1200" b="1" i="1" u="sng" dirty="0">
                <a:latin typeface="Arial" charset="0"/>
                <a:cs typeface="+mn-cs"/>
              </a:rPr>
              <a:t>+</a:t>
            </a:r>
            <a:r>
              <a:rPr lang="pt-BR" sz="1200" b="1" i="1" dirty="0">
                <a:latin typeface="Arial" charset="0"/>
                <a:cs typeface="+mn-cs"/>
              </a:rPr>
              <a:t> 2mA / </a:t>
            </a:r>
            <a:r>
              <a:rPr lang="pt-BR" sz="1200" b="1" i="1" u="sng" dirty="0">
                <a:latin typeface="Arial" charset="0"/>
                <a:cs typeface="+mn-cs"/>
              </a:rPr>
              <a:t>+</a:t>
            </a:r>
            <a:r>
              <a:rPr lang="pt-BR" sz="1200" b="1" i="1" dirty="0">
                <a:latin typeface="Arial" charset="0"/>
                <a:cs typeface="+mn-cs"/>
              </a:rPr>
              <a:t> 25 mA.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pt-BR" sz="1200" b="1" dirty="0">
                <a:latin typeface="Arial" charset="0"/>
                <a:cs typeface="+mn-cs"/>
              </a:rPr>
              <a:t> PRECISÃO DC 0,03% DO RANGE.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pt-BR" sz="1200" b="1" dirty="0">
                <a:latin typeface="Arial" charset="0"/>
                <a:cs typeface="+mn-cs"/>
              </a:rPr>
              <a:t> PRECISÃO AC:0,05%  DA LEITURA + 0,05% DO RANGE.</a:t>
            </a:r>
          </a:p>
          <a:p>
            <a:pPr>
              <a:lnSpc>
                <a:spcPct val="15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pt-BR" sz="1200" b="1" dirty="0">
                <a:latin typeface="Arial" charset="0"/>
                <a:cs typeface="+mn-cs"/>
              </a:rPr>
              <a:t> </a:t>
            </a:r>
            <a:r>
              <a:rPr lang="pt-BR" sz="1200" b="1" i="1" dirty="0">
                <a:latin typeface="Arial" charset="0"/>
                <a:cs typeface="+mn-cs"/>
              </a:rPr>
              <a:t>RANGE DE CORRENTE : </a:t>
            </a:r>
            <a:r>
              <a:rPr lang="pt-BR" sz="1200" b="1" i="1" u="sng" dirty="0">
                <a:latin typeface="Arial" charset="0"/>
                <a:cs typeface="+mn-cs"/>
              </a:rPr>
              <a:t>+</a:t>
            </a:r>
            <a:r>
              <a:rPr lang="pt-BR" sz="1200" b="1" i="1" dirty="0">
                <a:latin typeface="Arial" charset="0"/>
                <a:cs typeface="+mn-cs"/>
              </a:rPr>
              <a:t> 100mA / </a:t>
            </a:r>
            <a:r>
              <a:rPr lang="pt-BR" sz="1200" b="1" i="1" u="sng" dirty="0">
                <a:latin typeface="Arial" charset="0"/>
                <a:cs typeface="+mn-cs"/>
              </a:rPr>
              <a:t>+</a:t>
            </a:r>
            <a:r>
              <a:rPr lang="pt-BR" sz="1200" b="1" i="1" dirty="0">
                <a:latin typeface="Arial" charset="0"/>
                <a:cs typeface="+mn-cs"/>
              </a:rPr>
              <a:t> 1A / </a:t>
            </a:r>
            <a:r>
              <a:rPr lang="pt-BR" sz="1200" b="1" i="1" u="sng" dirty="0">
                <a:latin typeface="Arial" charset="0"/>
                <a:cs typeface="+mn-cs"/>
              </a:rPr>
              <a:t>+</a:t>
            </a:r>
            <a:r>
              <a:rPr lang="pt-BR" sz="1200" b="1" i="1" dirty="0">
                <a:latin typeface="Arial" charset="0"/>
                <a:cs typeface="+mn-cs"/>
              </a:rPr>
              <a:t>10A.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pt-BR" sz="1200" b="1" dirty="0">
                <a:latin typeface="Arial" charset="0"/>
                <a:cs typeface="+mn-cs"/>
              </a:rPr>
              <a:t> PRECISÃO DC:0,03%  DA LEITURA + 0,08% DO RANGE.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pt-BR" sz="1200" b="1" dirty="0">
                <a:latin typeface="Arial" charset="0"/>
                <a:cs typeface="+mn-cs"/>
              </a:rPr>
              <a:t> PRECISÃO AC:0,05%  DA LEITURA + 0,05% DO RANGE.</a:t>
            </a:r>
          </a:p>
          <a:p>
            <a:pPr>
              <a:lnSpc>
                <a:spcPct val="15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pt-BR" sz="1200" b="1" dirty="0">
                <a:latin typeface="Arial" charset="0"/>
                <a:cs typeface="+mn-cs"/>
              </a:rPr>
              <a:t> </a:t>
            </a:r>
            <a:r>
              <a:rPr lang="pt-BR" sz="1200" b="1" i="1" dirty="0">
                <a:latin typeface="Arial" charset="0"/>
                <a:cs typeface="+mn-cs"/>
              </a:rPr>
              <a:t>RANGE DE TENSÃO : </a:t>
            </a:r>
            <a:r>
              <a:rPr lang="pt-BR" sz="1200" b="1" i="1" u="sng" dirty="0">
                <a:latin typeface="Arial" charset="0"/>
                <a:cs typeface="+mn-cs"/>
              </a:rPr>
              <a:t>+</a:t>
            </a:r>
            <a:r>
              <a:rPr lang="pt-BR" sz="1200" b="1" i="1" dirty="0">
                <a:latin typeface="Arial" charset="0"/>
                <a:cs typeface="+mn-cs"/>
              </a:rPr>
              <a:t> 1,0V / </a:t>
            </a:r>
            <a:r>
              <a:rPr lang="pt-BR" sz="1200" b="1" i="1" u="sng" dirty="0">
                <a:latin typeface="Arial" charset="0"/>
                <a:cs typeface="+mn-cs"/>
              </a:rPr>
              <a:t>+</a:t>
            </a:r>
            <a:r>
              <a:rPr lang="pt-BR" sz="1200" b="1" i="1" dirty="0">
                <a:latin typeface="Arial" charset="0"/>
                <a:cs typeface="+mn-cs"/>
              </a:rPr>
              <a:t> 10V.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pt-BR" sz="1200" b="1" dirty="0">
                <a:latin typeface="Arial" charset="0"/>
                <a:cs typeface="+mn-cs"/>
              </a:rPr>
              <a:t> PRECISÃO DC 0,03% DO RANGE.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pt-BR" sz="1200" b="1" dirty="0">
                <a:latin typeface="Arial" charset="0"/>
                <a:cs typeface="+mn-cs"/>
              </a:rPr>
              <a:t> PRECISÃO AC:0,05%  DA LEITURA + 0,05% DO RANGE.</a:t>
            </a:r>
          </a:p>
          <a:p>
            <a:pPr>
              <a:lnSpc>
                <a:spcPct val="15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pt-BR" sz="1200" b="1" dirty="0">
                <a:latin typeface="Arial" charset="0"/>
                <a:cs typeface="+mn-cs"/>
              </a:rPr>
              <a:t> </a:t>
            </a:r>
            <a:r>
              <a:rPr lang="pt-BR" sz="1200" b="1" i="1" dirty="0">
                <a:latin typeface="Arial" charset="0"/>
                <a:cs typeface="+mn-cs"/>
              </a:rPr>
              <a:t>RANGE DE TENSÃO: </a:t>
            </a:r>
            <a:r>
              <a:rPr lang="pt-BR" sz="1200" b="1" i="1" u="sng" dirty="0">
                <a:latin typeface="Arial" charset="0"/>
                <a:cs typeface="+mn-cs"/>
              </a:rPr>
              <a:t>+</a:t>
            </a:r>
            <a:r>
              <a:rPr lang="pt-BR" sz="1200" b="1" i="1" dirty="0">
                <a:latin typeface="Arial" charset="0"/>
                <a:cs typeface="+mn-cs"/>
              </a:rPr>
              <a:t> 100mV.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pt-BR" sz="1200" b="1" dirty="0">
                <a:latin typeface="Arial" charset="0"/>
                <a:cs typeface="+mn-cs"/>
              </a:rPr>
              <a:t> PRECISÃO DC:0,03%  DA LEITURA + 0,05% DO RANGE.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pt-BR" sz="1200" b="1" dirty="0">
                <a:latin typeface="Arial" charset="0"/>
                <a:cs typeface="+mn-cs"/>
              </a:rPr>
              <a:t> PRECISÃO AC:0,1%  DA LEITURA + 0,1% DO RANGE.</a:t>
            </a:r>
          </a:p>
          <a:p>
            <a:pPr>
              <a:lnSpc>
                <a:spcPct val="15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pt-BR" sz="1200" b="1" dirty="0">
                <a:latin typeface="Arial" charset="0"/>
              </a:rPr>
              <a:t> </a:t>
            </a:r>
            <a:r>
              <a:rPr lang="pt-BR" sz="1200" b="1" i="1" dirty="0">
                <a:latin typeface="Arial" charset="0"/>
              </a:rPr>
              <a:t>RANGE DE TENSÃO: </a:t>
            </a:r>
            <a:r>
              <a:rPr lang="pt-BR" sz="1200" b="1" i="1" u="sng" dirty="0">
                <a:latin typeface="Arial" charset="0"/>
              </a:rPr>
              <a:t>+</a:t>
            </a:r>
            <a:r>
              <a:rPr lang="pt-BR" sz="1200" b="1" i="1" dirty="0">
                <a:latin typeface="Arial" charset="0"/>
              </a:rPr>
              <a:t> 10mV.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pt-BR" sz="1200" b="1" dirty="0">
                <a:latin typeface="Arial" charset="0"/>
              </a:rPr>
              <a:t> PRECISÃO DC:0,05%  DA LEITURA + 0,15% DO RANGE.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pt-BR" sz="1200" b="1" dirty="0">
                <a:latin typeface="Arial" charset="0"/>
              </a:rPr>
              <a:t> PRECISÃO AC:0,05%  DA LEITURA + 0,2% DO RANGE.</a:t>
            </a:r>
            <a:endParaRPr lang="pt-BR" sz="1200" b="1" dirty="0">
              <a:latin typeface="Arial" charset="0"/>
              <a:cs typeface="+mn-cs"/>
            </a:endParaRPr>
          </a:p>
        </p:txBody>
      </p:sp>
      <p:sp>
        <p:nvSpPr>
          <p:cNvPr id="15366" name="Retângulo 8"/>
          <p:cNvSpPr>
            <a:spLocks noChangeArrowheads="1"/>
          </p:cNvSpPr>
          <p:nvPr/>
        </p:nvSpPr>
        <p:spPr bwMode="auto">
          <a:xfrm>
            <a:off x="3182938" y="2457450"/>
            <a:ext cx="485775" cy="571500"/>
          </a:xfrm>
          <a:prstGeom prst="rect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cxnSp>
        <p:nvCxnSpPr>
          <p:cNvPr id="15367" name="Conector de seta reta 14"/>
          <p:cNvCxnSpPr>
            <a:cxnSpLocks noChangeShapeType="1"/>
          </p:cNvCxnSpPr>
          <p:nvPr/>
        </p:nvCxnSpPr>
        <p:spPr bwMode="auto">
          <a:xfrm>
            <a:off x="3206750" y="3005138"/>
            <a:ext cx="0" cy="901700"/>
          </a:xfrm>
          <a:prstGeom prst="straightConnector1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28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685800" y="304800"/>
            <a:ext cx="7696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4000">
                <a:solidFill>
                  <a:srgbClr val="0099CC"/>
                </a:solidFill>
                <a:latin typeface="Haettenschweiler" pitchFamily="34" charset="0"/>
              </a:rPr>
              <a:t>VANTAGENS</a:t>
            </a:r>
            <a:r>
              <a:rPr lang="pt-BR" sz="4000">
                <a:solidFill>
                  <a:srgbClr val="3E30F6"/>
                </a:solidFill>
                <a:latin typeface="Haettenschweiler" pitchFamily="34" charset="0"/>
              </a:rPr>
              <a:t> </a:t>
            </a:r>
            <a:r>
              <a:rPr lang="pt-BR" sz="3200">
                <a:latin typeface="Haettenschweiler" pitchFamily="34" charset="0"/>
              </a:rPr>
              <a:t>DO INSTRUMENTO</a:t>
            </a:r>
            <a:endParaRPr lang="pt-BR" sz="3200">
              <a:solidFill>
                <a:srgbClr val="FF3300"/>
              </a:solidFill>
              <a:latin typeface="Haettenschweiler" pitchFamily="34" charset="0"/>
            </a:endParaRP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349250" y="1552575"/>
            <a:ext cx="8504238" cy="4034539"/>
          </a:xfrm>
          <a:prstGeom prst="rect">
            <a:avLst/>
          </a:prstGeom>
          <a:gradFill rotWithShape="0">
            <a:gsLst>
              <a:gs pos="0">
                <a:srgbClr val="CCECFF"/>
              </a:gs>
              <a:gs pos="100000">
                <a:srgbClr val="0099CC"/>
              </a:gs>
            </a:gsLst>
            <a:lin ang="0" scaled="1"/>
          </a:gradFill>
          <a:ln w="38100">
            <a:noFill/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lIns="108000" tIns="108000" rIns="108000" bIns="108000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pt-BR" sz="2000" b="1" dirty="0">
                <a:latin typeface="Arial" charset="0"/>
                <a:cs typeface="+mn-cs"/>
              </a:rPr>
              <a:t> </a:t>
            </a:r>
            <a:r>
              <a:rPr lang="pt-BR" b="1" i="1" dirty="0">
                <a:latin typeface="Arial" charset="0"/>
                <a:cs typeface="+mn-cs"/>
              </a:rPr>
              <a:t>INSTRUMENTAÇÃO VIRTUAL</a:t>
            </a:r>
            <a:r>
              <a:rPr lang="pt-BR" i="1" dirty="0">
                <a:latin typeface="Haettenschweiler" pitchFamily="34" charset="0"/>
                <a:cs typeface="+mn-cs"/>
              </a:rPr>
              <a:t> </a:t>
            </a:r>
            <a:br>
              <a:rPr lang="pt-BR" i="1" dirty="0">
                <a:latin typeface="Haettenschweiler" pitchFamily="34" charset="0"/>
                <a:cs typeface="+mn-cs"/>
              </a:rPr>
            </a:br>
            <a:r>
              <a:rPr lang="pt-BR" b="1" dirty="0">
                <a:latin typeface="Arial" charset="0"/>
                <a:cs typeface="+mn-cs"/>
              </a:rPr>
              <a:t>No CE-7012 nenhum controle do equipamento é feito no painel. Todas as operações são feitas via software utilizando o conceito de instrumentação virtual. O instrumento possui também medição em tempo real de todos os sinais gerados. Tudo isso oferece ao cliente mais segurança e confiabilidade na hora de realizar seus testes</a:t>
            </a:r>
            <a:r>
              <a:rPr lang="pt-BR" b="1" dirty="0">
                <a:latin typeface="Haettenschweiler" pitchFamily="34" charset="0"/>
                <a:cs typeface="+mn-cs"/>
              </a:rPr>
              <a:t>.</a:t>
            </a:r>
            <a:endParaRPr lang="pt-BR" sz="2000" b="1" dirty="0">
              <a:latin typeface="Arial" charset="0"/>
              <a:cs typeface="+mn-cs"/>
            </a:endParaRP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pt-BR" sz="2000" b="1" i="1" dirty="0">
                <a:latin typeface="Arial" charset="0"/>
                <a:cs typeface="+mn-cs"/>
              </a:rPr>
              <a:t> </a:t>
            </a:r>
            <a:r>
              <a:rPr lang="pt-BR" b="1" i="1" dirty="0">
                <a:latin typeface="Arial" charset="0"/>
                <a:cs typeface="+mn-cs"/>
              </a:rPr>
              <a:t>SUPORTE </a:t>
            </a:r>
            <a:r>
              <a:rPr lang="pt-BR" b="1" i="1" dirty="0" smtClean="0">
                <a:latin typeface="Arial" charset="0"/>
                <a:cs typeface="+mn-cs"/>
              </a:rPr>
              <a:t>TÉCNICO</a:t>
            </a:r>
          </a:p>
          <a:p>
            <a:pPr>
              <a:spcBef>
                <a:spcPts val="0"/>
              </a:spcBef>
              <a:defRPr/>
            </a:pPr>
            <a:r>
              <a:rPr lang="pt-BR" b="1" i="1" dirty="0" smtClean="0">
                <a:latin typeface="Arial" charset="0"/>
                <a:cs typeface="+mn-cs"/>
              </a:rPr>
              <a:t>Por email</a:t>
            </a:r>
          </a:p>
          <a:p>
            <a:pPr>
              <a:spcBef>
                <a:spcPts val="0"/>
              </a:spcBef>
              <a:defRPr/>
            </a:pPr>
            <a:r>
              <a:rPr lang="pt-BR" b="1" i="1" dirty="0" smtClean="0">
                <a:latin typeface="Arial" charset="0"/>
                <a:cs typeface="+mn-cs"/>
              </a:rPr>
              <a:t>Telefone</a:t>
            </a:r>
          </a:p>
          <a:p>
            <a:pPr>
              <a:spcBef>
                <a:spcPts val="0"/>
              </a:spcBef>
              <a:defRPr/>
            </a:pPr>
            <a:r>
              <a:rPr lang="pt-BR" b="1" i="1" dirty="0" smtClean="0">
                <a:latin typeface="Arial" charset="0"/>
                <a:cs typeface="+mn-cs"/>
              </a:rPr>
              <a:t>WhatsApp</a:t>
            </a:r>
          </a:p>
          <a:p>
            <a:pPr>
              <a:spcBef>
                <a:spcPts val="0"/>
              </a:spcBef>
              <a:defRPr/>
            </a:pPr>
            <a:r>
              <a:rPr lang="pt-BR" b="1" i="1" dirty="0" smtClean="0">
                <a:latin typeface="Arial" charset="0"/>
                <a:cs typeface="+mn-cs"/>
              </a:rPr>
              <a:t>Acesso Remoto</a:t>
            </a:r>
            <a:endParaRPr lang="pt-BR" b="1" i="1" dirty="0">
              <a:latin typeface="Arial" charset="0"/>
              <a:cs typeface="+mn-cs"/>
            </a:endParaRP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pt-BR" sz="2000" b="1" dirty="0">
                <a:latin typeface="Arial" charset="0"/>
                <a:cs typeface="+mn-cs"/>
              </a:rPr>
              <a:t> </a:t>
            </a:r>
            <a:r>
              <a:rPr lang="pt-BR" b="1" i="1" dirty="0">
                <a:latin typeface="Arial" charset="0"/>
                <a:cs typeface="+mn-cs"/>
              </a:rPr>
              <a:t>MANUTENÇÃO E TREINAMENTO NO BRASIL</a:t>
            </a:r>
            <a:r>
              <a:rPr lang="pt-BR" sz="1800" dirty="0">
                <a:latin typeface="Haettenschweiler" pitchFamily="34" charset="0"/>
                <a:cs typeface="+mn-cs"/>
              </a:rPr>
              <a:t> </a:t>
            </a:r>
            <a:br>
              <a:rPr lang="pt-BR" sz="1800" dirty="0">
                <a:latin typeface="Haettenschweiler" pitchFamily="34" charset="0"/>
                <a:cs typeface="+mn-cs"/>
              </a:rPr>
            </a:br>
            <a:r>
              <a:rPr lang="pt-BR" b="1" dirty="0">
                <a:latin typeface="Arial" charset="0"/>
                <a:cs typeface="+mn-cs"/>
              </a:rPr>
              <a:t>Desde 1984 no mercado, a </a:t>
            </a:r>
            <a:r>
              <a:rPr lang="pt-BR" b="1" cap="all" dirty="0">
                <a:latin typeface="Arial" charset="0"/>
                <a:cs typeface="+mn-cs"/>
              </a:rPr>
              <a:t>Conprove</a:t>
            </a:r>
            <a:r>
              <a:rPr lang="pt-BR" b="1" dirty="0">
                <a:latin typeface="Arial" charset="0"/>
                <a:cs typeface="+mn-cs"/>
              </a:rPr>
              <a:t> oferece treinamento e toda a manutenção do equipamento aqui mesmo no Brasil e mais, oferece garantia de 1 ano ou 2 anos (garantia expandida) contra defeitos de fabricação do equipamento. A manutenção nacional se torna mais rápida e econômica.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8" name="Text Box 2062"/>
          <p:cNvSpPr txBox="1">
            <a:spLocks noChangeArrowheads="1"/>
          </p:cNvSpPr>
          <p:nvPr/>
        </p:nvSpPr>
        <p:spPr bwMode="auto">
          <a:xfrm>
            <a:off x="349250" y="1323975"/>
            <a:ext cx="8504238" cy="4619625"/>
          </a:xfrm>
          <a:prstGeom prst="rect">
            <a:avLst/>
          </a:prstGeom>
          <a:gradFill rotWithShape="0">
            <a:gsLst>
              <a:gs pos="0">
                <a:srgbClr val="CCECFF"/>
              </a:gs>
              <a:gs pos="100000">
                <a:srgbClr val="0099CC"/>
              </a:gs>
            </a:gsLst>
            <a:lin ang="0" scaled="1"/>
          </a:gradFill>
          <a:ln w="38100">
            <a:noFill/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lIns="108000" tIns="108000" rIns="108000" bIns="108000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pt-BR" b="1" i="1" dirty="0">
                <a:latin typeface="Arial" charset="0"/>
                <a:cs typeface="+mn-cs"/>
              </a:rPr>
              <a:t> GRANDE VARIEDADE DE SOFTWARES</a:t>
            </a:r>
            <a:r>
              <a:rPr lang="pt-BR" sz="2000" b="1" i="1" dirty="0">
                <a:latin typeface="Arial" charset="0"/>
                <a:cs typeface="+mn-cs"/>
              </a:rPr>
              <a:t/>
            </a:r>
            <a:br>
              <a:rPr lang="pt-BR" sz="2000" b="1" i="1" dirty="0">
                <a:latin typeface="Arial" charset="0"/>
                <a:cs typeface="+mn-cs"/>
              </a:rPr>
            </a:br>
            <a:endParaRPr lang="pt-BR" sz="2000" b="1" i="1" dirty="0">
              <a:latin typeface="Arial" charset="0"/>
              <a:cs typeface="+mn-cs"/>
            </a:endParaRP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pt-BR" b="1" dirty="0">
                <a:latin typeface="Arial" charset="0"/>
                <a:cs typeface="+mn-cs"/>
              </a:rPr>
              <a:t>O </a:t>
            </a:r>
            <a:r>
              <a:rPr lang="pt-BR" b="1" dirty="0" smtClean="0">
                <a:latin typeface="Arial" charset="0"/>
                <a:cs typeface="+mn-cs"/>
              </a:rPr>
              <a:t>CE-7012 </a:t>
            </a:r>
            <a:r>
              <a:rPr lang="pt-BR" b="1" dirty="0">
                <a:latin typeface="Arial" charset="0"/>
                <a:cs typeface="+mn-cs"/>
              </a:rPr>
              <a:t>conta atualmente com 26 softwares com as mais diversas funções desenvolvidas para testes em disjuntores, </a:t>
            </a:r>
            <a:r>
              <a:rPr lang="pt-BR" b="1" dirty="0" err="1">
                <a:latin typeface="Arial" charset="0"/>
                <a:cs typeface="+mn-cs"/>
              </a:rPr>
              <a:t>TP’s</a:t>
            </a:r>
            <a:r>
              <a:rPr lang="pt-BR" b="1" dirty="0">
                <a:latin typeface="Arial" charset="0"/>
                <a:cs typeface="+mn-cs"/>
              </a:rPr>
              <a:t>, </a:t>
            </a:r>
            <a:r>
              <a:rPr lang="pt-BR" b="1" dirty="0" err="1">
                <a:latin typeface="Arial" charset="0"/>
                <a:cs typeface="+mn-cs"/>
              </a:rPr>
              <a:t>TC’s</a:t>
            </a:r>
            <a:r>
              <a:rPr lang="pt-BR" b="1" dirty="0">
                <a:latin typeface="Arial" charset="0"/>
                <a:cs typeface="+mn-cs"/>
              </a:rPr>
              <a:t>, chaves seccionadoras, transformadores de potência, aterramentos, relés, transdutores e medidores, geração de sinais, harmônicas, simulações, medições, análise de qualidade de energia, oscilografia e gerenciamento da manutenção de relés.</a:t>
            </a:r>
          </a:p>
          <a:p>
            <a:pPr>
              <a:spcBef>
                <a:spcPct val="50000"/>
              </a:spcBef>
              <a:defRPr/>
            </a:pPr>
            <a:r>
              <a:rPr lang="pt-BR" b="1" i="1" dirty="0">
                <a:latin typeface="Arial" charset="0"/>
                <a:cs typeface="+mn-cs"/>
              </a:rPr>
              <a:t>E MAIS: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pt-BR" b="1" i="1" dirty="0">
                <a:latin typeface="Arial" charset="0"/>
                <a:cs typeface="+mn-cs"/>
              </a:rPr>
              <a:t> RELÁTORIOS QUE PODEM SER IMPRESSOS E EXPORTADOS PARA O MS WORD</a:t>
            </a:r>
            <a:r>
              <a:rPr lang="pt-BR" b="1" i="1" baseline="30000" dirty="0" smtClean="0">
                <a:latin typeface="Arial" charset="0"/>
                <a:cs typeface="+mn-cs"/>
              </a:rPr>
              <a:t>® </a:t>
            </a:r>
            <a:r>
              <a:rPr lang="pt-BR" b="1" i="1" dirty="0" smtClean="0">
                <a:latin typeface="Arial" charset="0"/>
                <a:cs typeface="+mn-cs"/>
              </a:rPr>
              <a:t> OU PDF;</a:t>
            </a:r>
            <a:endParaRPr lang="pt-BR" b="1" i="1" dirty="0">
              <a:latin typeface="Arial" charset="0"/>
              <a:cs typeface="+mn-cs"/>
            </a:endParaRP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pt-BR" b="1" i="1" dirty="0">
                <a:latin typeface="Arial" charset="0"/>
                <a:cs typeface="+mn-cs"/>
              </a:rPr>
              <a:t> REALIZA TESTES MANUAIS E AUTOMÁTICOS EM RELÉS;</a:t>
            </a:r>
          </a:p>
          <a:p>
            <a:pPr algn="just">
              <a:spcBef>
                <a:spcPct val="50000"/>
              </a:spcBef>
              <a:buFontTx/>
              <a:buChar char="•"/>
              <a:defRPr/>
            </a:pPr>
            <a:r>
              <a:rPr lang="pt-BR" b="1" i="1" dirty="0">
                <a:latin typeface="Arial" charset="0"/>
                <a:cs typeface="+mn-cs"/>
              </a:rPr>
              <a:t> CALIBRAÇÃO DO INSTRUMENTO VIA SOFTWARE;</a:t>
            </a:r>
          </a:p>
          <a:p>
            <a:pPr algn="just">
              <a:spcBef>
                <a:spcPct val="50000"/>
              </a:spcBef>
              <a:buFontTx/>
              <a:buChar char="•"/>
              <a:defRPr/>
            </a:pPr>
            <a:r>
              <a:rPr lang="pt-BR" b="1" i="1" dirty="0">
                <a:latin typeface="Arial" charset="0"/>
                <a:cs typeface="+mn-cs"/>
              </a:rPr>
              <a:t> TODOS OS SOFTWARES COM TELAS EM </a:t>
            </a:r>
            <a:r>
              <a:rPr lang="pt-BR" b="1" i="1" dirty="0" smtClean="0">
                <a:latin typeface="Arial" charset="0"/>
                <a:cs typeface="+mn-cs"/>
              </a:rPr>
              <a:t>PORTUGUÊS, INGLÊS OU ESPANHOL;</a:t>
            </a:r>
            <a:endParaRPr lang="pt-BR" b="1" i="1" dirty="0">
              <a:latin typeface="Arial" charset="0"/>
              <a:cs typeface="+mn-cs"/>
            </a:endParaRPr>
          </a:p>
          <a:p>
            <a:pPr algn="just">
              <a:spcBef>
                <a:spcPct val="50000"/>
              </a:spcBef>
              <a:buFontTx/>
              <a:buChar char="•"/>
              <a:defRPr/>
            </a:pPr>
            <a:r>
              <a:rPr lang="pt-BR" b="1" i="1" dirty="0">
                <a:latin typeface="Arial" charset="0"/>
                <a:cs typeface="+mn-cs"/>
              </a:rPr>
              <a:t> MANUAL EM PORTUGUÊS;</a:t>
            </a:r>
          </a:p>
          <a:p>
            <a:pPr algn="just">
              <a:spcBef>
                <a:spcPct val="50000"/>
              </a:spcBef>
              <a:buFontTx/>
              <a:buChar char="•"/>
              <a:defRPr/>
            </a:pPr>
            <a:r>
              <a:rPr lang="pt-BR" b="1" i="1" dirty="0">
                <a:latin typeface="Arial" charset="0"/>
                <a:cs typeface="+mn-cs"/>
              </a:rPr>
              <a:t> SAÍDA PARA AMPLIFICADOR EXTERNO;</a:t>
            </a:r>
          </a:p>
          <a:p>
            <a:pPr algn="just">
              <a:spcBef>
                <a:spcPct val="50000"/>
              </a:spcBef>
              <a:buFontTx/>
              <a:buChar char="•"/>
              <a:defRPr/>
            </a:pPr>
            <a:r>
              <a:rPr lang="pt-BR" b="1" i="1" dirty="0">
                <a:latin typeface="Arial" charset="0"/>
                <a:cs typeface="+mn-cs"/>
              </a:rPr>
              <a:t> REPRODUÇÃO DE ARQUIVOS </a:t>
            </a:r>
            <a:r>
              <a:rPr lang="pt-BR" b="1" i="1" dirty="0" smtClean="0">
                <a:latin typeface="Arial" charset="0"/>
                <a:cs typeface="+mn-cs"/>
              </a:rPr>
              <a:t>COMTRADE, ATP e PCAP;</a:t>
            </a:r>
            <a:endParaRPr lang="pt-BR" b="1" i="1" dirty="0">
              <a:latin typeface="Arial" charset="0"/>
              <a:cs typeface="+mn-cs"/>
            </a:endParaRPr>
          </a:p>
          <a:p>
            <a:pPr algn="just">
              <a:spcBef>
                <a:spcPct val="50000"/>
              </a:spcBef>
              <a:buFontTx/>
              <a:buChar char="•"/>
              <a:defRPr/>
            </a:pPr>
            <a:r>
              <a:rPr lang="pt-BR" b="1" i="1" dirty="0">
                <a:latin typeface="Arial" charset="0"/>
                <a:cs typeface="+mn-cs"/>
              </a:rPr>
              <a:t> </a:t>
            </a:r>
            <a:r>
              <a:rPr lang="pt-BR" b="1" i="1" dirty="0" smtClean="0">
                <a:latin typeface="Arial" charset="0"/>
                <a:cs typeface="+mn-cs"/>
              </a:rPr>
              <a:t>EXCELENTE CUSTO-BENEFÍCIO. </a:t>
            </a:r>
            <a:endParaRPr lang="pt-BR" b="1" i="1" dirty="0">
              <a:latin typeface="Arial" charset="0"/>
              <a:cs typeface="+mn-cs"/>
            </a:endParaRPr>
          </a:p>
        </p:txBody>
      </p:sp>
      <p:sp>
        <p:nvSpPr>
          <p:cNvPr id="17411" name="Text Box 2061"/>
          <p:cNvSpPr txBox="1">
            <a:spLocks noChangeArrowheads="1"/>
          </p:cNvSpPr>
          <p:nvPr/>
        </p:nvSpPr>
        <p:spPr bwMode="auto">
          <a:xfrm>
            <a:off x="685800" y="304800"/>
            <a:ext cx="7696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4000">
                <a:solidFill>
                  <a:srgbClr val="0099CC"/>
                </a:solidFill>
                <a:latin typeface="Haettenschweiler" pitchFamily="34" charset="0"/>
              </a:rPr>
              <a:t>VANTAGENS</a:t>
            </a:r>
            <a:r>
              <a:rPr lang="pt-BR" sz="4000">
                <a:solidFill>
                  <a:srgbClr val="3E30F6"/>
                </a:solidFill>
                <a:latin typeface="Haettenschweiler" pitchFamily="34" charset="0"/>
              </a:rPr>
              <a:t> </a:t>
            </a:r>
            <a:r>
              <a:rPr lang="pt-BR" sz="3200">
                <a:latin typeface="Haettenschweiler" pitchFamily="34" charset="0"/>
              </a:rPr>
              <a:t>DO INSTRUMENTO</a:t>
            </a:r>
            <a:endParaRPr lang="pt-BR" sz="3200">
              <a:solidFill>
                <a:srgbClr val="FF3300"/>
              </a:solidFill>
              <a:latin typeface="Haettenschweiler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3"/>
          <p:cNvSpPr txBox="1">
            <a:spLocks noChangeArrowheads="1"/>
          </p:cNvSpPr>
          <p:nvPr/>
        </p:nvSpPr>
        <p:spPr bwMode="auto">
          <a:xfrm>
            <a:off x="674688" y="320675"/>
            <a:ext cx="7696200" cy="13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4000" dirty="0">
                <a:solidFill>
                  <a:srgbClr val="0099CC"/>
                </a:solidFill>
                <a:latin typeface="Haettenschweiler" pitchFamily="34" charset="0"/>
              </a:rPr>
              <a:t>VANTAGENS</a:t>
            </a:r>
            <a:r>
              <a:rPr lang="pt-BR" sz="4000" dirty="0">
                <a:solidFill>
                  <a:srgbClr val="3E30F6"/>
                </a:solidFill>
                <a:latin typeface="Haettenschweiler" pitchFamily="34" charset="0"/>
              </a:rPr>
              <a:t> </a:t>
            </a:r>
            <a:r>
              <a:rPr lang="pt-BR" sz="3200" dirty="0">
                <a:latin typeface="Haettenschweiler" pitchFamily="34" charset="0"/>
              </a:rPr>
              <a:t>DO INSTRUMENTO</a:t>
            </a:r>
          </a:p>
          <a:p>
            <a:pPr>
              <a:spcBef>
                <a:spcPct val="50000"/>
              </a:spcBef>
            </a:pPr>
            <a:endParaRPr lang="pt-BR" sz="1000" dirty="0">
              <a:latin typeface="Haettenschweiler" pitchFamily="34" charset="0"/>
            </a:endParaRPr>
          </a:p>
          <a:p>
            <a:pPr>
              <a:spcBef>
                <a:spcPct val="50000"/>
              </a:spcBef>
            </a:pPr>
            <a:endParaRPr lang="pt-BR" sz="400" b="1" i="1" dirty="0"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pt-BR" b="1" i="1" dirty="0">
                <a:latin typeface="Arial" charset="0"/>
              </a:rPr>
              <a:t>SEGUE ABAIXO ALGUMAS DAS FUNÇÕES QUE O </a:t>
            </a:r>
            <a:r>
              <a:rPr lang="pt-BR" b="1" i="1" dirty="0" smtClean="0">
                <a:latin typeface="Arial" charset="0"/>
              </a:rPr>
              <a:t>CE-7012 </a:t>
            </a:r>
            <a:r>
              <a:rPr lang="pt-BR" b="1" i="1" dirty="0">
                <a:latin typeface="Arial" charset="0"/>
              </a:rPr>
              <a:t>É CAPAZ DE TESTAR:</a:t>
            </a:r>
            <a:endParaRPr lang="pt-BR" b="1" i="1" dirty="0">
              <a:solidFill>
                <a:srgbClr val="FF3300"/>
              </a:solidFill>
              <a:latin typeface="Arial" charset="0"/>
            </a:endParaRPr>
          </a:p>
        </p:txBody>
      </p:sp>
      <p:graphicFrame>
        <p:nvGraphicFramePr>
          <p:cNvPr id="46361" name="Group 281"/>
          <p:cNvGraphicFramePr>
            <a:graphicFrameLocks noGrp="1"/>
          </p:cNvGraphicFramePr>
          <p:nvPr/>
        </p:nvGraphicFramePr>
        <p:xfrm>
          <a:off x="447675" y="1801813"/>
          <a:ext cx="4087813" cy="4434840"/>
        </p:xfrm>
        <a:graphic>
          <a:graphicData uri="http://schemas.openxmlformats.org/drawingml/2006/table">
            <a:tbl>
              <a:tblPr/>
              <a:tblGrid>
                <a:gridCol w="2863850"/>
                <a:gridCol w="1223963"/>
              </a:tblGrid>
              <a:tr h="287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FUNÇÃO DO RELÉ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Nº ANSI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242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Distância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6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Sobreexcitação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6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Sincronismo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Subtensão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Direcional de Potência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Perda de Campo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Balanceamento de Corrente de Fase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Seqüência de Fase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Seqüência Incompleta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Sobrecarga Térmica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Sobrecorrente Instantâneo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Falha de Disjuntor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50BF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Sobrecorrente Temporizado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Fator de Potência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Sobretensão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6378" name="Group 298"/>
          <p:cNvGraphicFramePr>
            <a:graphicFrameLocks noGrp="1"/>
          </p:cNvGraphicFramePr>
          <p:nvPr/>
        </p:nvGraphicFramePr>
        <p:xfrm>
          <a:off x="4557713" y="1804988"/>
          <a:ext cx="4087813" cy="4198496"/>
        </p:xfrm>
        <a:graphic>
          <a:graphicData uri="http://schemas.openxmlformats.org/drawingml/2006/table">
            <a:tbl>
              <a:tblPr/>
              <a:tblGrid>
                <a:gridCol w="2863850"/>
                <a:gridCol w="1223963"/>
              </a:tblGrid>
              <a:tr h="3580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FUNÇÃO DO RELÉ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Nº ANSI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Balanço de Tensão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Balanço de Corrente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Detecção de Terra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Direcional de Corrente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Bloqueio por Oscilação de Potência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Ângulo ou Falta de Sincronismo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Religamento Automático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Frequência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Fio Piloto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Bloqueio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Diferencial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Direcional de Tensão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Direcional de Tensão e Potência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Desligamento (Trip)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m 23" descr="7012_frontal_editada_1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4506" y="3130641"/>
            <a:ext cx="2382087" cy="1390559"/>
          </a:xfrm>
          <a:prstGeom prst="rect">
            <a:avLst/>
          </a:prstGeom>
        </p:spPr>
      </p:pic>
      <p:sp>
        <p:nvSpPr>
          <p:cNvPr id="19459" name="Título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pt-BR" smtClean="0">
                <a:solidFill>
                  <a:srgbClr val="0099CC"/>
                </a:solidFill>
              </a:rPr>
              <a:t>TESTES </a:t>
            </a:r>
            <a:r>
              <a:rPr lang="pt-BR" sz="2800" smtClean="0"/>
              <a:t> </a:t>
            </a:r>
            <a:r>
              <a:rPr lang="pt-BR" sz="3600" smtClean="0"/>
              <a:t>DO BARRAMENTO DE PROCESSO  IEC 61850-9-2</a:t>
            </a:r>
            <a:br>
              <a:rPr lang="pt-BR" sz="3600" smtClean="0"/>
            </a:br>
            <a:endParaRPr lang="pt-BR" smtClean="0"/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436563" y="1173163"/>
            <a:ext cx="8101012" cy="987425"/>
          </a:xfrm>
          <a:prstGeom prst="rect">
            <a:avLst/>
          </a:prstGeom>
          <a:gradFill rotWithShape="0">
            <a:gsLst>
              <a:gs pos="0">
                <a:srgbClr val="CCECFF"/>
              </a:gs>
              <a:gs pos="100000">
                <a:srgbClr val="0099CC"/>
              </a:gs>
            </a:gsLst>
            <a:lin ang="0" scaled="1"/>
          </a:gradFill>
          <a:ln w="38100">
            <a:noFill/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lIns="108000" tIns="108000" rIns="108000" bIns="10800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000" b="1" i="1" dirty="0" smtClean="0">
                <a:latin typeface="Arial" charset="0"/>
                <a:cs typeface="+mn-cs"/>
              </a:rPr>
              <a:t>CE-7012</a:t>
            </a:r>
            <a:endParaRPr lang="pt-BR" sz="2000" b="1" i="1" dirty="0">
              <a:latin typeface="Arial" charset="0"/>
              <a:cs typeface="+mn-cs"/>
            </a:endParaRPr>
          </a:p>
          <a:p>
            <a:pPr>
              <a:spcBef>
                <a:spcPct val="50000"/>
              </a:spcBef>
              <a:defRPr/>
            </a:pPr>
            <a:r>
              <a:rPr lang="pt-BR" sz="1200" b="1" dirty="0">
                <a:latin typeface="Arial" charset="0"/>
                <a:cs typeface="+mn-cs"/>
              </a:rPr>
              <a:t>O </a:t>
            </a:r>
            <a:r>
              <a:rPr lang="pt-BR" sz="1200" b="1" dirty="0" smtClean="0">
                <a:latin typeface="Arial" charset="0"/>
                <a:cs typeface="+mn-cs"/>
              </a:rPr>
              <a:t>CE-7012 </a:t>
            </a:r>
            <a:r>
              <a:rPr lang="pt-BR" sz="1200" b="1" dirty="0">
                <a:latin typeface="Arial" charset="0"/>
                <a:cs typeface="+mn-cs"/>
              </a:rPr>
              <a:t>PODE SER </a:t>
            </a:r>
            <a:r>
              <a:rPr lang="pt-BR" sz="1200" b="1" dirty="0" smtClean="0">
                <a:latin typeface="Arial" charset="0"/>
                <a:cs typeface="+mn-cs"/>
              </a:rPr>
              <a:t>UTILIZIADO </a:t>
            </a:r>
            <a:r>
              <a:rPr lang="pt-BR" sz="1200" b="1" dirty="0">
                <a:latin typeface="Arial" charset="0"/>
                <a:cs typeface="+mn-cs"/>
              </a:rPr>
              <a:t>PARA TESTES DO BARRAMENTO DE PROCESSO, TANTO PARA CONFIGURAÇÃO DO PAC UTILIZANDO SAMUs OU NCIT/MUs.</a:t>
            </a:r>
          </a:p>
        </p:txBody>
      </p:sp>
      <p:pic>
        <p:nvPicPr>
          <p:cNvPr id="19461" name="Imagem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338" t="41475" r="64302" b="17857"/>
          <a:stretch>
            <a:fillRect/>
          </a:stretch>
        </p:blipFill>
        <p:spPr bwMode="auto">
          <a:xfrm>
            <a:off x="228600" y="2886075"/>
            <a:ext cx="137160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Imagem 1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6021" t="43031" r="55006" b="41400"/>
          <a:stretch>
            <a:fillRect/>
          </a:stretch>
        </p:blipFill>
        <p:spPr bwMode="auto">
          <a:xfrm>
            <a:off x="7177088" y="3224213"/>
            <a:ext cx="1395412" cy="144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3" name="CaixaDeTexto 15"/>
          <p:cNvSpPr txBox="1">
            <a:spLocks noChangeArrowheads="1"/>
          </p:cNvSpPr>
          <p:nvPr/>
        </p:nvSpPr>
        <p:spPr bwMode="auto">
          <a:xfrm>
            <a:off x="1581150" y="2819400"/>
            <a:ext cx="11715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/>
              <a:t>Primário (Analógico)</a:t>
            </a:r>
          </a:p>
        </p:txBody>
      </p:sp>
      <p:sp>
        <p:nvSpPr>
          <p:cNvPr id="19464" name="CaixaDeTexto 44"/>
          <p:cNvSpPr txBox="1">
            <a:spLocks noChangeArrowheads="1"/>
          </p:cNvSpPr>
          <p:nvPr/>
        </p:nvSpPr>
        <p:spPr bwMode="auto">
          <a:xfrm>
            <a:off x="0" y="2590800"/>
            <a:ext cx="14668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1800" b="1"/>
              <a:t>NCIT/MU</a:t>
            </a:r>
          </a:p>
        </p:txBody>
      </p:sp>
      <p:sp>
        <p:nvSpPr>
          <p:cNvPr id="19465" name="CaixaDeTexto 45"/>
          <p:cNvSpPr txBox="1">
            <a:spLocks noChangeArrowheads="1"/>
          </p:cNvSpPr>
          <p:nvPr/>
        </p:nvSpPr>
        <p:spPr bwMode="auto">
          <a:xfrm>
            <a:off x="7467600" y="2905125"/>
            <a:ext cx="923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1800" b="1"/>
              <a:t>SAMU</a:t>
            </a:r>
          </a:p>
        </p:txBody>
      </p:sp>
      <p:sp>
        <p:nvSpPr>
          <p:cNvPr id="19466" name="CaixaDeTexto 46"/>
          <p:cNvSpPr txBox="1">
            <a:spLocks noChangeArrowheads="1"/>
          </p:cNvSpPr>
          <p:nvPr/>
        </p:nvSpPr>
        <p:spPr bwMode="auto">
          <a:xfrm>
            <a:off x="5667375" y="2847975"/>
            <a:ext cx="11715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/>
              <a:t>Secundário (Analógico)</a:t>
            </a:r>
          </a:p>
        </p:txBody>
      </p:sp>
      <p:sp>
        <p:nvSpPr>
          <p:cNvPr id="19467" name="Seta para baixo 11"/>
          <p:cNvSpPr>
            <a:spLocks noChangeArrowheads="1"/>
          </p:cNvSpPr>
          <p:nvPr/>
        </p:nvSpPr>
        <p:spPr bwMode="auto">
          <a:xfrm rot="5400000">
            <a:off x="1885950" y="2794000"/>
            <a:ext cx="355600" cy="1549400"/>
          </a:xfrm>
          <a:prstGeom prst="downArrow">
            <a:avLst>
              <a:gd name="adj1" fmla="val 50000"/>
              <a:gd name="adj2" fmla="val 50006"/>
            </a:avLst>
          </a:prstGeom>
          <a:solidFill>
            <a:srgbClr val="FF0000"/>
          </a:solidFill>
          <a:ln w="5715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19468" name="Seta para baixo 11"/>
          <p:cNvSpPr>
            <a:spLocks noChangeArrowheads="1"/>
          </p:cNvSpPr>
          <p:nvPr/>
        </p:nvSpPr>
        <p:spPr bwMode="auto">
          <a:xfrm rot="16200000" flipH="1">
            <a:off x="1962150" y="3479800"/>
            <a:ext cx="355600" cy="1549400"/>
          </a:xfrm>
          <a:prstGeom prst="downArrow">
            <a:avLst>
              <a:gd name="adj1" fmla="val 50000"/>
              <a:gd name="adj2" fmla="val 50006"/>
            </a:avLst>
          </a:prstGeom>
          <a:solidFill>
            <a:srgbClr val="0070C0"/>
          </a:solidFill>
          <a:ln w="57150" algn="ctr">
            <a:solidFill>
              <a:srgbClr val="0070C0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19469" name="CaixaDeTexto 61"/>
          <p:cNvSpPr txBox="1">
            <a:spLocks noChangeArrowheads="1"/>
          </p:cNvSpPr>
          <p:nvPr/>
        </p:nvSpPr>
        <p:spPr bwMode="auto">
          <a:xfrm>
            <a:off x="1514475" y="4410075"/>
            <a:ext cx="11715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2000"/>
              <a:t>SV</a:t>
            </a:r>
            <a:r>
              <a:rPr lang="pt-BR" sz="800"/>
              <a:t> </a:t>
            </a:r>
          </a:p>
        </p:txBody>
      </p:sp>
      <p:sp>
        <p:nvSpPr>
          <p:cNvPr id="19470" name="Seta para baixo 11"/>
          <p:cNvSpPr>
            <a:spLocks noChangeArrowheads="1"/>
          </p:cNvSpPr>
          <p:nvPr/>
        </p:nvSpPr>
        <p:spPr bwMode="auto">
          <a:xfrm rot="16200000" flipH="1">
            <a:off x="6153150" y="2794000"/>
            <a:ext cx="355600" cy="1549400"/>
          </a:xfrm>
          <a:prstGeom prst="downArrow">
            <a:avLst>
              <a:gd name="adj1" fmla="val 50000"/>
              <a:gd name="adj2" fmla="val 50006"/>
            </a:avLst>
          </a:prstGeom>
          <a:solidFill>
            <a:srgbClr val="FF0000"/>
          </a:solidFill>
          <a:ln w="5715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19471" name="Seta para baixo 11"/>
          <p:cNvSpPr>
            <a:spLocks noChangeArrowheads="1"/>
          </p:cNvSpPr>
          <p:nvPr/>
        </p:nvSpPr>
        <p:spPr bwMode="auto">
          <a:xfrm rot="5400000">
            <a:off x="6153150" y="3536950"/>
            <a:ext cx="355600" cy="1549400"/>
          </a:xfrm>
          <a:prstGeom prst="downArrow">
            <a:avLst>
              <a:gd name="adj1" fmla="val 50000"/>
              <a:gd name="adj2" fmla="val 50006"/>
            </a:avLst>
          </a:prstGeom>
          <a:solidFill>
            <a:srgbClr val="0070C0"/>
          </a:solidFill>
          <a:ln w="57150" algn="ctr">
            <a:solidFill>
              <a:srgbClr val="0070C0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19472" name="CaixaDeTexto 64"/>
          <p:cNvSpPr txBox="1">
            <a:spLocks noChangeArrowheads="1"/>
          </p:cNvSpPr>
          <p:nvPr/>
        </p:nvSpPr>
        <p:spPr bwMode="auto">
          <a:xfrm>
            <a:off x="5867400" y="4476750"/>
            <a:ext cx="11715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2000"/>
              <a:t>SV</a:t>
            </a:r>
            <a:r>
              <a:rPr lang="pt-BR" sz="800"/>
              <a:t> </a:t>
            </a:r>
          </a:p>
        </p:txBody>
      </p:sp>
      <p:sp>
        <p:nvSpPr>
          <p:cNvPr id="19473" name="Seta para baixo 11"/>
          <p:cNvSpPr>
            <a:spLocks noChangeArrowheads="1"/>
          </p:cNvSpPr>
          <p:nvPr/>
        </p:nvSpPr>
        <p:spPr bwMode="auto">
          <a:xfrm>
            <a:off x="3906838" y="4692650"/>
            <a:ext cx="355600" cy="931863"/>
          </a:xfrm>
          <a:prstGeom prst="downArrow">
            <a:avLst>
              <a:gd name="adj1" fmla="val 50000"/>
              <a:gd name="adj2" fmla="val 50021"/>
            </a:avLst>
          </a:prstGeom>
          <a:solidFill>
            <a:srgbClr val="0070C0"/>
          </a:solidFill>
          <a:ln w="57150" algn="ctr">
            <a:solidFill>
              <a:srgbClr val="0070C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19475" name="CaixaDeTexto 46"/>
          <p:cNvSpPr txBox="1">
            <a:spLocks noChangeArrowheads="1"/>
          </p:cNvSpPr>
          <p:nvPr/>
        </p:nvSpPr>
        <p:spPr bwMode="auto">
          <a:xfrm>
            <a:off x="4852988" y="4967288"/>
            <a:ext cx="1171575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/>
              <a:t>GOOSE ou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/>
              <a:t>Contato</a:t>
            </a:r>
          </a:p>
        </p:txBody>
      </p:sp>
      <p:sp>
        <p:nvSpPr>
          <p:cNvPr id="19476" name="CaixaDeTexto 64"/>
          <p:cNvSpPr txBox="1">
            <a:spLocks noChangeArrowheads="1"/>
          </p:cNvSpPr>
          <p:nvPr/>
        </p:nvSpPr>
        <p:spPr bwMode="auto">
          <a:xfrm>
            <a:off x="3035300" y="5026025"/>
            <a:ext cx="11715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2000"/>
              <a:t>SV</a:t>
            </a:r>
            <a:r>
              <a:rPr lang="pt-BR" sz="800"/>
              <a:t> </a:t>
            </a:r>
          </a:p>
        </p:txBody>
      </p:sp>
      <p:pic>
        <p:nvPicPr>
          <p:cNvPr id="19477" name="Picture 2" descr="http://upload.wikimedia.org/wikipedia/commons/thumb/c/c2/Protective_relay.jpg/220px-Protective_relay.jpg"/>
          <p:cNvPicPr>
            <a:picLocks noChangeAspect="1" noChangeArrowheads="1"/>
          </p:cNvPicPr>
          <p:nvPr/>
        </p:nvPicPr>
        <p:blipFill>
          <a:blip r:embed="rId5" cstate="print"/>
          <a:srcRect l="8630" t="6671" r="9860" b="19453"/>
          <a:stretch>
            <a:fillRect/>
          </a:stretch>
        </p:blipFill>
        <p:spPr bwMode="auto">
          <a:xfrm>
            <a:off x="3865563" y="5689600"/>
            <a:ext cx="911225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Seta para cima e para baixo 24"/>
          <p:cNvSpPr/>
          <p:nvPr/>
        </p:nvSpPr>
        <p:spPr bwMode="auto">
          <a:xfrm>
            <a:off x="4508500" y="4686300"/>
            <a:ext cx="317500" cy="939800"/>
          </a:xfrm>
          <a:prstGeom prst="upDownArrow">
            <a:avLst/>
          </a:prstGeom>
          <a:solidFill>
            <a:srgbClr val="FF0000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ítulo 1"/>
          <p:cNvSpPr>
            <a:spLocks noGrp="1"/>
          </p:cNvSpPr>
          <p:nvPr>
            <p:ph type="title"/>
          </p:nvPr>
        </p:nvSpPr>
        <p:spPr bwMode="auto">
          <a:xfrm>
            <a:off x="466725" y="0"/>
            <a:ext cx="8229600" cy="6286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pt-BR" smtClean="0">
                <a:solidFill>
                  <a:srgbClr val="0099CC"/>
                </a:solidFill>
              </a:rPr>
              <a:t>TESTES </a:t>
            </a:r>
            <a:r>
              <a:rPr lang="pt-BR" sz="2800" smtClean="0"/>
              <a:t> </a:t>
            </a:r>
            <a:r>
              <a:rPr lang="pt-BR" sz="3600" smtClean="0"/>
              <a:t>DO BARRAMENTO DE PROCESSO  IEC 61850-9-2</a:t>
            </a:r>
            <a:br>
              <a:rPr lang="pt-BR" sz="3600" smtClean="0"/>
            </a:br>
            <a:endParaRPr lang="pt-BR" smtClean="0"/>
          </a:p>
        </p:txBody>
      </p:sp>
      <p:sp>
        <p:nvSpPr>
          <p:cNvPr id="24" name="Rectangle 2053"/>
          <p:cNvSpPr txBox="1">
            <a:spLocks noChangeArrowheads="1"/>
          </p:cNvSpPr>
          <p:nvPr/>
        </p:nvSpPr>
        <p:spPr bwMode="auto">
          <a:xfrm>
            <a:off x="133350" y="1438275"/>
            <a:ext cx="5086350" cy="4876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pt-BR" sz="2400" i="1" kern="0" dirty="0">
                <a:latin typeface="+mn-lt"/>
                <a:cs typeface="Times New Roman" pitchFamily="18" charset="0"/>
              </a:rPr>
              <a:t>TESTES: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pt-BR" sz="2000" kern="0" dirty="0">
                <a:latin typeface="Arial" pitchFamily="34" charset="0"/>
                <a:cs typeface="Arial" pitchFamily="34" charset="0"/>
              </a:rPr>
              <a:t> Perda de sincronismo;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pt-BR" sz="2000" kern="0" dirty="0">
                <a:latin typeface="Arial" pitchFamily="34" charset="0"/>
                <a:cs typeface="Arial" pitchFamily="34" charset="0"/>
              </a:rPr>
              <a:t> Perda de mensagens SV;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pt-BR" sz="2000" kern="0" dirty="0">
                <a:latin typeface="Arial" pitchFamily="34" charset="0"/>
                <a:cs typeface="Arial" pitchFamily="34" charset="0"/>
              </a:rPr>
              <a:t>Resposta em frequência;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pt-BR" sz="2000" kern="0" dirty="0">
                <a:latin typeface="Arial" pitchFamily="34" charset="0"/>
                <a:cs typeface="Arial" pitchFamily="34" charset="0"/>
              </a:rPr>
              <a:t>Tempo de atraso da digitalização;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pt-BR" sz="2000" kern="0" dirty="0">
                <a:latin typeface="Arial" pitchFamily="34" charset="0"/>
                <a:cs typeface="Arial" pitchFamily="34" charset="0"/>
              </a:rPr>
              <a:t>Precisão;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pt-BR" sz="2000" kern="0" dirty="0">
                <a:latin typeface="Arial" pitchFamily="34" charset="0"/>
                <a:cs typeface="Arial" pitchFamily="34" charset="0"/>
              </a:rPr>
              <a:t>Conformidade da formatação da informação;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pt-BR" sz="2000" kern="0" dirty="0">
                <a:latin typeface="Arial" pitchFamily="34" charset="0"/>
                <a:cs typeface="Arial" pitchFamily="34" charset="0"/>
              </a:rPr>
              <a:t>Teste de integração (Interoperabilidade);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pt-BR" sz="2000" kern="0" dirty="0">
                <a:latin typeface="Arial" pitchFamily="34" charset="0"/>
                <a:cs typeface="Arial" pitchFamily="34" charset="0"/>
              </a:rPr>
              <a:t>Teste de NCIT/MU e SAMU;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pt-BR" sz="2000" kern="0" dirty="0">
                <a:latin typeface="Arial" pitchFamily="34" charset="0"/>
                <a:cs typeface="Arial" pitchFamily="34" charset="0"/>
              </a:rPr>
              <a:t>Teste funcional ;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pt-BR" sz="2000" kern="0" dirty="0">
                <a:latin typeface="Arial" pitchFamily="34" charset="0"/>
                <a:cs typeface="Arial" pitchFamily="34" charset="0"/>
              </a:rPr>
              <a:t>Teste de comunicação (link, sobrecarga).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pt-BR" sz="2000" kern="0" dirty="0">
              <a:latin typeface="+mn-lt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pt-BR" sz="2000" kern="0" dirty="0">
              <a:latin typeface="+mn-lt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pt-BR" sz="2000" kern="0" dirty="0">
              <a:latin typeface="+mn-lt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pt-BR" sz="2400" kern="0" dirty="0">
              <a:latin typeface="+mn-lt"/>
            </a:endParaRPr>
          </a:p>
        </p:txBody>
      </p:sp>
      <p:sp>
        <p:nvSpPr>
          <p:cNvPr id="26" name="Text Box 7"/>
          <p:cNvSpPr txBox="1">
            <a:spLocks noChangeArrowheads="1"/>
          </p:cNvSpPr>
          <p:nvPr/>
        </p:nvSpPr>
        <p:spPr bwMode="auto">
          <a:xfrm>
            <a:off x="436563" y="677863"/>
            <a:ext cx="8421687" cy="803275"/>
          </a:xfrm>
          <a:prstGeom prst="rect">
            <a:avLst/>
          </a:prstGeom>
          <a:gradFill rotWithShape="0">
            <a:gsLst>
              <a:gs pos="0">
                <a:srgbClr val="CCECFF"/>
              </a:gs>
              <a:gs pos="100000">
                <a:srgbClr val="0099CC"/>
              </a:gs>
            </a:gsLst>
            <a:lin ang="0" scaled="1"/>
          </a:gradFill>
          <a:ln w="38100">
            <a:noFill/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lIns="108000" tIns="108000" rIns="108000" bIns="10800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000" b="1" i="1" dirty="0" smtClean="0">
                <a:latin typeface="Arial" charset="0"/>
                <a:cs typeface="+mn-cs"/>
              </a:rPr>
              <a:t>CE-7012</a:t>
            </a:r>
            <a:endParaRPr lang="pt-BR" sz="2000" b="1" i="1" dirty="0">
              <a:latin typeface="Arial" charset="0"/>
              <a:cs typeface="+mn-cs"/>
            </a:endParaRPr>
          </a:p>
          <a:p>
            <a:pPr>
              <a:spcBef>
                <a:spcPct val="50000"/>
              </a:spcBef>
              <a:defRPr/>
            </a:pPr>
            <a:r>
              <a:rPr lang="pt-BR" sz="1200" b="1" dirty="0">
                <a:latin typeface="Arial" charset="0"/>
                <a:cs typeface="+mn-cs"/>
              </a:rPr>
              <a:t>TESTES DO BARRAMENTO DE PROCESSO EM CONFORMIDADE COM AS NORMAS IEC 61869-9 e IEC 61850-9-2</a:t>
            </a:r>
          </a:p>
        </p:txBody>
      </p:sp>
      <p:sp>
        <p:nvSpPr>
          <p:cNvPr id="5" name="Rectangle 2053"/>
          <p:cNvSpPr txBox="1">
            <a:spLocks noChangeArrowheads="1"/>
          </p:cNvSpPr>
          <p:nvPr/>
        </p:nvSpPr>
        <p:spPr bwMode="auto">
          <a:xfrm>
            <a:off x="4810125" y="1438275"/>
            <a:ext cx="4333875" cy="52863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pt-BR" sz="2400" i="1" kern="0" dirty="0">
                <a:latin typeface="+mn-lt"/>
                <a:cs typeface="Times New Roman" pitchFamily="18" charset="0"/>
              </a:rPr>
              <a:t>Características :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pt-BR" sz="2000" kern="0" dirty="0">
                <a:latin typeface="Arial" pitchFamily="34" charset="0"/>
                <a:cs typeface="Arial" pitchFamily="34" charset="0"/>
              </a:rPr>
              <a:t>Permite sincronismo de tempo (mesma fonte de sincronismo para a mala de teste e o objeto de teste);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pt-BR" sz="2000" kern="0" dirty="0">
                <a:latin typeface="Arial" pitchFamily="34" charset="0"/>
                <a:cs typeface="Arial" pitchFamily="34" charset="0"/>
              </a:rPr>
              <a:t>Capacidade de simular mensagem (modo,qualidade);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pt-BR" sz="2000" kern="0" dirty="0">
                <a:latin typeface="Arial" pitchFamily="34" charset="0"/>
                <a:cs typeface="Arial" pitchFamily="34" charset="0"/>
              </a:rPr>
              <a:t>Configuração do teste via arquivos SCD, CID, etc... ;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pt-BR" sz="2000" kern="0" dirty="0">
                <a:latin typeface="Arial" pitchFamily="34" charset="0"/>
                <a:cs typeface="Arial" pitchFamily="34" charset="0"/>
              </a:rPr>
              <a:t>Injeção de sinais analógicos de primário e secundário;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pt-BR" sz="2000" kern="0" dirty="0">
                <a:latin typeface="Arial" pitchFamily="34" charset="0"/>
                <a:cs typeface="Arial" pitchFamily="34" charset="0"/>
              </a:rPr>
              <a:t>Envio e recebimento de mensagens SV;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pt-BR" sz="2000" kern="0" dirty="0">
                <a:latin typeface="Arial" pitchFamily="34" charset="0"/>
                <a:cs typeface="Arial" pitchFamily="34" charset="0"/>
              </a:rPr>
              <a:t>Sinais binários (entrada/saída);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pt-BR" sz="2000" kern="0" dirty="0">
              <a:latin typeface="+mn-lt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pt-BR" sz="2400" kern="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ítulo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pt-BR" smtClean="0">
                <a:solidFill>
                  <a:srgbClr val="0099CC"/>
                </a:solidFill>
              </a:rPr>
              <a:t>APLICAÇÕES</a:t>
            </a:r>
            <a:r>
              <a:rPr lang="pt-BR" sz="2800" smtClean="0"/>
              <a:t> </a:t>
            </a:r>
            <a:r>
              <a:rPr lang="pt-BR" sz="3600" smtClean="0"/>
              <a:t>DO EQUIPAMENTO</a:t>
            </a:r>
            <a:br>
              <a:rPr lang="pt-BR" sz="3600" smtClean="0"/>
            </a:br>
            <a:endParaRPr lang="pt-BR" smtClean="0"/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436563" y="1173163"/>
            <a:ext cx="8101012" cy="4541837"/>
          </a:xfrm>
          <a:prstGeom prst="rect">
            <a:avLst/>
          </a:prstGeom>
          <a:gradFill rotWithShape="0">
            <a:gsLst>
              <a:gs pos="0">
                <a:srgbClr val="CCECFF"/>
              </a:gs>
              <a:gs pos="100000">
                <a:srgbClr val="0099CC"/>
              </a:gs>
            </a:gsLst>
            <a:lin ang="0" scaled="1"/>
          </a:gradFill>
          <a:ln w="38100">
            <a:noFill/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lIns="108000" tIns="108000" rIns="108000" bIns="10800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000" b="1" i="1" dirty="0">
                <a:latin typeface="Arial" charset="0"/>
                <a:cs typeface="+mn-cs"/>
              </a:rPr>
              <a:t>CE </a:t>
            </a:r>
            <a:r>
              <a:rPr lang="pt-BR" sz="2000" b="1" i="1" dirty="0" smtClean="0">
                <a:latin typeface="Arial" charset="0"/>
                <a:cs typeface="+mn-cs"/>
              </a:rPr>
              <a:t>-7012</a:t>
            </a:r>
            <a:endParaRPr lang="pt-BR" sz="2000" b="1" i="1" dirty="0">
              <a:latin typeface="Arial" charset="0"/>
              <a:cs typeface="+mn-cs"/>
            </a:endParaRPr>
          </a:p>
          <a:p>
            <a:pPr>
              <a:spcBef>
                <a:spcPct val="50000"/>
              </a:spcBef>
              <a:defRPr/>
            </a:pPr>
            <a:r>
              <a:rPr lang="pt-BR" sz="1200" b="1" dirty="0">
                <a:latin typeface="Arial" charset="0"/>
                <a:cs typeface="+mn-cs"/>
              </a:rPr>
              <a:t>O CE 7012 É UM EQUIPAMENTO MULTIFUNCIONAL QUE AGREGA DIVERSAS FUNÇÕES EM UMA ÚNICA CAIXA. PERMITE AO USUÁRIO TESTES EM NÍVEIS PRIMÁRIOS E SECUNDÁRIOS</a:t>
            </a:r>
          </a:p>
          <a:p>
            <a:pPr>
              <a:spcBef>
                <a:spcPct val="50000"/>
              </a:spcBef>
              <a:defRPr/>
            </a:pPr>
            <a:r>
              <a:rPr lang="pt-BR" sz="1600" b="1" dirty="0">
                <a:latin typeface="Arial" charset="0"/>
                <a:cs typeface="+mn-cs"/>
              </a:rPr>
              <a:t>TESTES EM NÍVEIS PRIMÁRIOS: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pt-BR" sz="1200" b="1" dirty="0" err="1">
                <a:latin typeface="Arial" charset="0"/>
                <a:cs typeface="+mn-cs"/>
              </a:rPr>
              <a:t>TC’S</a:t>
            </a:r>
            <a:endParaRPr lang="pt-BR" sz="1200" b="1" dirty="0">
              <a:latin typeface="Arial" charset="0"/>
              <a:cs typeface="+mn-cs"/>
            </a:endParaRP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pt-BR" sz="1200" b="1" dirty="0" err="1">
                <a:latin typeface="Arial" charset="0"/>
                <a:cs typeface="+mn-cs"/>
              </a:rPr>
              <a:t>TP’S</a:t>
            </a:r>
            <a:endParaRPr lang="pt-BR" sz="1200" b="1" dirty="0">
              <a:latin typeface="Arial" charset="0"/>
              <a:cs typeface="+mn-cs"/>
            </a:endParaRP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pt-BR" sz="1200" b="1" dirty="0">
                <a:latin typeface="Arial" charset="0"/>
                <a:cs typeface="+mn-cs"/>
              </a:rPr>
              <a:t>DISJUNTORES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pt-BR" sz="1200" b="1" dirty="0">
                <a:latin typeface="Arial" charset="0"/>
                <a:cs typeface="+mn-cs"/>
              </a:rPr>
              <a:t>CHAVES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pt-BR" sz="1200" b="1" dirty="0">
                <a:latin typeface="Arial" charset="0"/>
                <a:cs typeface="+mn-cs"/>
              </a:rPr>
              <a:t>ATERRAMENTOS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pt-BR" sz="1200" b="1" dirty="0">
                <a:latin typeface="Arial" charset="0"/>
                <a:cs typeface="+mn-cs"/>
              </a:rPr>
              <a:t>TRANSFORMADOR DE POTÊNCIA</a:t>
            </a:r>
          </a:p>
          <a:p>
            <a:pPr>
              <a:spcBef>
                <a:spcPct val="50000"/>
              </a:spcBef>
              <a:defRPr/>
            </a:pPr>
            <a:r>
              <a:rPr lang="pt-BR" sz="1600" b="1" dirty="0">
                <a:latin typeface="Arial" charset="0"/>
                <a:cs typeface="+mn-cs"/>
              </a:rPr>
              <a:t>TESTES EM NÍVEIS SECUNDÁRIOS: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pt-BR" sz="1200" b="1" dirty="0">
                <a:latin typeface="Arial" charset="0"/>
                <a:cs typeface="+mn-cs"/>
              </a:rPr>
              <a:t>RELÉS (</a:t>
            </a:r>
            <a:r>
              <a:rPr lang="pt-BR" sz="1200" b="1" dirty="0" err="1">
                <a:latin typeface="Arial" charset="0"/>
                <a:cs typeface="+mn-cs"/>
              </a:rPr>
              <a:t>IED´</a:t>
            </a:r>
            <a:r>
              <a:rPr lang="pt-BR" sz="1200" b="1" dirty="0">
                <a:latin typeface="Arial" charset="0"/>
                <a:cs typeface="+mn-cs"/>
              </a:rPr>
              <a:t>S)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pt-BR" sz="1200" b="1" dirty="0">
                <a:latin typeface="Arial" charset="0"/>
                <a:cs typeface="+mn-cs"/>
              </a:rPr>
              <a:t>MEDIDORES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pt-BR" sz="1200" b="1" dirty="0">
                <a:latin typeface="Arial" charset="0"/>
                <a:cs typeface="+mn-cs"/>
              </a:rPr>
              <a:t>QUALÍMETROS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pt-BR" sz="1200" b="1" dirty="0">
                <a:latin typeface="Arial" charset="0"/>
                <a:cs typeface="+mn-cs"/>
              </a:rPr>
              <a:t>TRANSDUTORES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11287"/>
          </a:xfrm>
        </p:spPr>
        <p:txBody>
          <a:bodyPr/>
          <a:lstStyle/>
          <a:p>
            <a:pPr>
              <a:defRPr/>
            </a:pPr>
            <a:r>
              <a:rPr lang="pt-BR" dirty="0" smtClean="0">
                <a:solidFill>
                  <a:srgbClr val="0099CC"/>
                </a:solidFill>
              </a:rPr>
              <a:t>CTC –</a:t>
            </a:r>
            <a:r>
              <a:rPr lang="pt-BR" dirty="0" smtClean="0"/>
              <a:t> </a:t>
            </a:r>
            <a:r>
              <a:rPr lang="pt-BR" sz="3200" kern="1200" dirty="0" smtClean="0">
                <a:solidFill>
                  <a:schemeClr val="tx1"/>
                </a:solidFill>
                <a:ea typeface="+mn-ea"/>
                <a:cs typeface="+mn-cs"/>
              </a:rPr>
              <a:t>CONPROVE TEST CENTER</a:t>
            </a:r>
            <a:r>
              <a:rPr lang="pt-BR" sz="1400" dirty="0" smtClean="0"/>
              <a:t/>
            </a:r>
            <a:br>
              <a:rPr lang="pt-BR" sz="1400" dirty="0" smtClean="0"/>
            </a:br>
            <a:r>
              <a:rPr lang="pt-BR" sz="1400" dirty="0" smtClean="0"/>
              <a:t/>
            </a:r>
            <a:br>
              <a:rPr lang="pt-BR" sz="1400" dirty="0" smtClean="0"/>
            </a:br>
            <a:r>
              <a:rPr lang="pt-BR" sz="1400" b="1" i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Gerenciador dos softwares manuais, automáticos e de apoio.</a:t>
            </a:r>
            <a:br>
              <a:rPr lang="pt-BR" sz="1400" b="1" i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</a:br>
            <a:endParaRPr lang="pt-BR" sz="1400" b="1" i="1" kern="12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7" name="Espaço Reservado para Conteúdo 6" descr="0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86141" y="1600200"/>
            <a:ext cx="5103659" cy="484080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kern="1200" dirty="0" smtClean="0">
                <a:solidFill>
                  <a:srgbClr val="0099CC"/>
                </a:solidFill>
              </a:rPr>
              <a:t>Potência </a:t>
            </a:r>
            <a:r>
              <a:rPr lang="pt-BR" dirty="0" smtClean="0"/>
              <a:t> Dos Canais </a:t>
            </a:r>
            <a:br>
              <a:rPr lang="pt-BR" dirty="0" smtClean="0"/>
            </a:br>
            <a:endParaRPr lang="pt-BR" dirty="0"/>
          </a:p>
        </p:txBody>
      </p:sp>
      <p:pic>
        <p:nvPicPr>
          <p:cNvPr id="4" name="Imagem 3" descr="0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1400" y="1288875"/>
            <a:ext cx="7137400" cy="50856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7938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pt-BR" kern="1200" dirty="0" smtClean="0">
                <a:solidFill>
                  <a:srgbClr val="0099CC"/>
                </a:solidFill>
              </a:rPr>
              <a:t>Testes </a:t>
            </a:r>
            <a:r>
              <a:rPr lang="pt-BR" dirty="0" smtClean="0"/>
              <a:t> Primários</a:t>
            </a:r>
            <a:br>
              <a:rPr lang="pt-BR" dirty="0" smtClean="0"/>
            </a:br>
            <a:endParaRPr lang="pt-BR" dirty="0"/>
          </a:p>
        </p:txBody>
      </p:sp>
      <p:sp>
        <p:nvSpPr>
          <p:cNvPr id="4" name="Text Box 2062"/>
          <p:cNvSpPr txBox="1">
            <a:spLocks noChangeArrowheads="1"/>
          </p:cNvSpPr>
          <p:nvPr/>
        </p:nvSpPr>
        <p:spPr bwMode="auto">
          <a:xfrm>
            <a:off x="349250" y="982663"/>
            <a:ext cx="8504238" cy="5281612"/>
          </a:xfrm>
          <a:prstGeom prst="rect">
            <a:avLst/>
          </a:prstGeom>
          <a:gradFill rotWithShape="0">
            <a:gsLst>
              <a:gs pos="0">
                <a:srgbClr val="CCECFF"/>
              </a:gs>
              <a:gs pos="100000">
                <a:srgbClr val="0099CC"/>
              </a:gs>
            </a:gsLst>
            <a:lin ang="0" scaled="1"/>
          </a:gradFill>
          <a:ln w="38100">
            <a:noFill/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lIns="108000" tIns="108000" rIns="108000" bIns="10800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b="1" i="1" dirty="0">
                <a:latin typeface="Arial" charset="0"/>
                <a:cs typeface="+mn-cs"/>
              </a:rPr>
              <a:t> O testador CE-7012 permite realizar testes em </a:t>
            </a:r>
            <a:r>
              <a:rPr lang="pt-BR" b="1" i="1" dirty="0" err="1">
                <a:latin typeface="Arial" charset="0"/>
                <a:cs typeface="+mn-cs"/>
              </a:rPr>
              <a:t>TC´s</a:t>
            </a:r>
            <a:r>
              <a:rPr lang="pt-BR" b="1" i="1" dirty="0">
                <a:latin typeface="Arial" charset="0"/>
                <a:cs typeface="+mn-cs"/>
              </a:rPr>
              <a:t>, </a:t>
            </a:r>
            <a:r>
              <a:rPr lang="pt-BR" b="1" i="1" dirty="0" err="1">
                <a:latin typeface="Arial" charset="0"/>
                <a:cs typeface="+mn-cs"/>
              </a:rPr>
              <a:t>TP´s</a:t>
            </a:r>
            <a:r>
              <a:rPr lang="pt-BR" b="1" i="1" dirty="0">
                <a:latin typeface="Arial" charset="0"/>
                <a:cs typeface="+mn-cs"/>
              </a:rPr>
              <a:t>, Transformador de Força, Disjuntor e etc. </a:t>
            </a:r>
          </a:p>
          <a:p>
            <a:pPr>
              <a:spcBef>
                <a:spcPct val="50000"/>
              </a:spcBef>
              <a:defRPr/>
            </a:pPr>
            <a:r>
              <a:rPr lang="pt-BR" b="1" i="1" dirty="0">
                <a:latin typeface="Arial" charset="0"/>
                <a:cs typeface="+mn-cs"/>
              </a:rPr>
              <a:t> Diversas funcionalidades podem ser executadas com o CE-7012, realizando a tarefa de vários instrumentos </a:t>
            </a:r>
            <a:r>
              <a:rPr lang="pt-BR" b="1" i="1" dirty="0" smtClean="0">
                <a:latin typeface="Arial" charset="0"/>
                <a:cs typeface="+mn-cs"/>
              </a:rPr>
              <a:t>distintos, </a:t>
            </a:r>
            <a:r>
              <a:rPr lang="pt-BR" b="1" i="1" dirty="0">
                <a:latin typeface="Arial" charset="0"/>
                <a:cs typeface="+mn-cs"/>
              </a:rPr>
              <a:t>muito mais leve e portátil. Os testes podem ser realizados de forma </a:t>
            </a:r>
            <a:r>
              <a:rPr lang="pt-BR" b="1" i="1" dirty="0" smtClean="0">
                <a:latin typeface="Arial" charset="0"/>
                <a:cs typeface="+mn-cs"/>
              </a:rPr>
              <a:t>automática, </a:t>
            </a:r>
            <a:r>
              <a:rPr lang="pt-BR" b="1" i="1" dirty="0" smtClean="0">
                <a:latin typeface="Arial" charset="0"/>
                <a:cs typeface="+mn-cs"/>
              </a:rPr>
              <a:t>com a possibilidade de criar um relatório </a:t>
            </a:r>
            <a:r>
              <a:rPr lang="pt-BR" b="1" i="1" dirty="0" smtClean="0">
                <a:latin typeface="Arial" charset="0"/>
                <a:cs typeface="+mn-cs"/>
              </a:rPr>
              <a:t>dos </a:t>
            </a:r>
            <a:r>
              <a:rPr lang="pt-BR" b="1" i="1" dirty="0">
                <a:latin typeface="Arial" charset="0"/>
                <a:cs typeface="+mn-cs"/>
              </a:rPr>
              <a:t>resultados ao </a:t>
            </a:r>
            <a:r>
              <a:rPr lang="pt-BR" b="1" i="1" dirty="0" smtClean="0">
                <a:latin typeface="Arial" charset="0"/>
                <a:cs typeface="+mn-cs"/>
              </a:rPr>
              <a:t>final do ensaio.  </a:t>
            </a:r>
            <a:endParaRPr lang="pt-BR" b="1" i="1" dirty="0">
              <a:latin typeface="Arial" charset="0"/>
              <a:cs typeface="+mn-cs"/>
            </a:endParaRPr>
          </a:p>
          <a:p>
            <a:pPr>
              <a:spcBef>
                <a:spcPct val="50000"/>
              </a:spcBef>
              <a:defRPr/>
            </a:pPr>
            <a:r>
              <a:rPr lang="pt-BR" b="1" i="1" dirty="0">
                <a:latin typeface="Arial" charset="0"/>
                <a:cs typeface="+mn-cs"/>
              </a:rPr>
              <a:t>Algumas funcionalidades: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pt-BR" b="1" i="1" dirty="0">
                <a:latin typeface="Arial" charset="0"/>
                <a:cs typeface="+mn-cs"/>
              </a:rPr>
              <a:t> Fonte de Alta Corrente: Até 300A monofásica ou 100A trifásica; 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pt-BR" b="1" i="1" dirty="0">
                <a:latin typeface="Arial" charset="0"/>
                <a:cs typeface="+mn-cs"/>
              </a:rPr>
              <a:t> </a:t>
            </a:r>
            <a:r>
              <a:rPr lang="pt-BR" b="1" i="1" dirty="0" err="1">
                <a:latin typeface="Arial" charset="0"/>
                <a:cs typeface="+mn-cs"/>
              </a:rPr>
              <a:t>Miliohmimetro</a:t>
            </a:r>
            <a:r>
              <a:rPr lang="pt-BR" b="1" i="1" dirty="0">
                <a:latin typeface="Arial" charset="0"/>
                <a:cs typeface="+mn-cs"/>
              </a:rPr>
              <a:t>; 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pt-BR" b="1" i="1" dirty="0">
                <a:latin typeface="Arial" charset="0"/>
                <a:cs typeface="+mn-cs"/>
              </a:rPr>
              <a:t> Microhmímetro até 210A DC; 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pt-BR" b="1" i="1" dirty="0">
                <a:latin typeface="Arial" charset="0"/>
                <a:cs typeface="+mn-cs"/>
              </a:rPr>
              <a:t> TTR Monofásico;</a:t>
            </a:r>
          </a:p>
          <a:p>
            <a:pPr algn="just">
              <a:spcBef>
                <a:spcPct val="50000"/>
              </a:spcBef>
              <a:buFontTx/>
              <a:buChar char="•"/>
              <a:defRPr/>
            </a:pPr>
            <a:r>
              <a:rPr lang="pt-BR" b="1" i="1" dirty="0">
                <a:latin typeface="Arial" charset="0"/>
                <a:cs typeface="+mn-cs"/>
              </a:rPr>
              <a:t> TTR Trifásico, verificando o </a:t>
            </a:r>
            <a:r>
              <a:rPr lang="pt-BR" b="1" i="1" dirty="0" err="1">
                <a:latin typeface="Arial" charset="0"/>
                <a:cs typeface="+mn-cs"/>
              </a:rPr>
              <a:t>defasamento</a:t>
            </a:r>
            <a:r>
              <a:rPr lang="pt-BR" b="1" i="1" dirty="0">
                <a:latin typeface="Arial" charset="0"/>
                <a:cs typeface="+mn-cs"/>
              </a:rPr>
              <a:t> do </a:t>
            </a:r>
            <a:r>
              <a:rPr lang="pt-BR" b="1" i="1" dirty="0" err="1">
                <a:latin typeface="Arial" charset="0"/>
                <a:cs typeface="+mn-cs"/>
              </a:rPr>
              <a:t>Trafo</a:t>
            </a:r>
            <a:r>
              <a:rPr lang="pt-BR" b="1" i="1" dirty="0">
                <a:latin typeface="Arial" charset="0"/>
                <a:cs typeface="+mn-cs"/>
              </a:rPr>
              <a:t>;</a:t>
            </a:r>
          </a:p>
          <a:p>
            <a:pPr algn="just">
              <a:spcBef>
                <a:spcPct val="50000"/>
              </a:spcBef>
              <a:buFontTx/>
              <a:buChar char="•"/>
              <a:defRPr/>
            </a:pPr>
            <a:r>
              <a:rPr lang="pt-BR" b="1" i="1" dirty="0">
                <a:latin typeface="Arial" charset="0"/>
                <a:cs typeface="+mn-cs"/>
              </a:rPr>
              <a:t> </a:t>
            </a:r>
            <a:r>
              <a:rPr lang="pt-BR" b="1" i="1" dirty="0" err="1">
                <a:latin typeface="Arial" charset="0"/>
                <a:cs typeface="+mn-cs"/>
              </a:rPr>
              <a:t>Suportabilidade</a:t>
            </a:r>
            <a:r>
              <a:rPr lang="pt-BR" b="1" i="1" dirty="0">
                <a:latin typeface="Arial" charset="0"/>
                <a:cs typeface="+mn-cs"/>
              </a:rPr>
              <a:t> dielétrica até 2KV;</a:t>
            </a:r>
          </a:p>
          <a:p>
            <a:pPr algn="just">
              <a:spcBef>
                <a:spcPct val="50000"/>
              </a:spcBef>
              <a:buFontTx/>
              <a:buChar char="•"/>
              <a:defRPr/>
            </a:pPr>
            <a:r>
              <a:rPr lang="pt-BR" b="1" i="1" dirty="0">
                <a:latin typeface="Arial" charset="0"/>
                <a:cs typeface="+mn-cs"/>
              </a:rPr>
              <a:t> Indicador de Curva de </a:t>
            </a:r>
            <a:r>
              <a:rPr lang="pt-BR" b="1" i="1" dirty="0" smtClean="0">
                <a:latin typeface="Arial" charset="0"/>
                <a:cs typeface="+mn-cs"/>
              </a:rPr>
              <a:t>Magnetização </a:t>
            </a:r>
            <a:r>
              <a:rPr lang="pt-BR" b="1" i="1" dirty="0">
                <a:latin typeface="Arial" charset="0"/>
                <a:cs typeface="+mn-cs"/>
              </a:rPr>
              <a:t>de </a:t>
            </a:r>
            <a:r>
              <a:rPr lang="pt-BR" b="1" i="1" dirty="0" err="1">
                <a:latin typeface="Arial" charset="0"/>
                <a:cs typeface="+mn-cs"/>
              </a:rPr>
              <a:t>TC´s</a:t>
            </a:r>
            <a:r>
              <a:rPr lang="pt-BR" b="1" i="1" dirty="0">
                <a:latin typeface="Arial" charset="0"/>
                <a:cs typeface="+mn-cs"/>
              </a:rPr>
              <a:t>;</a:t>
            </a:r>
          </a:p>
          <a:p>
            <a:pPr algn="just">
              <a:spcBef>
                <a:spcPct val="50000"/>
              </a:spcBef>
              <a:buFontTx/>
              <a:buChar char="•"/>
              <a:defRPr/>
            </a:pPr>
            <a:r>
              <a:rPr lang="pt-BR" b="1" i="1" dirty="0">
                <a:latin typeface="Arial" charset="0"/>
                <a:cs typeface="+mn-cs"/>
              </a:rPr>
              <a:t> Medição de Resistência de enrolamento em </a:t>
            </a:r>
            <a:r>
              <a:rPr lang="pt-BR" b="1" i="1" dirty="0" err="1">
                <a:latin typeface="Arial" charset="0"/>
                <a:cs typeface="+mn-cs"/>
              </a:rPr>
              <a:t>TC´</a:t>
            </a:r>
            <a:r>
              <a:rPr lang="pt-BR" b="1" i="1" dirty="0">
                <a:latin typeface="Arial" charset="0"/>
                <a:cs typeface="+mn-cs"/>
              </a:rPr>
              <a:t>s e Trafos de Força;</a:t>
            </a:r>
          </a:p>
          <a:p>
            <a:pPr algn="just">
              <a:spcBef>
                <a:spcPct val="50000"/>
              </a:spcBef>
              <a:buFontTx/>
              <a:buChar char="•"/>
              <a:defRPr/>
            </a:pPr>
            <a:r>
              <a:rPr lang="pt-BR" b="1" i="1" dirty="0">
                <a:latin typeface="Arial" charset="0"/>
                <a:cs typeface="+mn-cs"/>
              </a:rPr>
              <a:t> Medição de </a:t>
            </a:r>
            <a:r>
              <a:rPr lang="pt-BR" b="1" i="1" dirty="0" err="1">
                <a:latin typeface="Arial" charset="0"/>
                <a:cs typeface="+mn-cs"/>
              </a:rPr>
              <a:t>Burden</a:t>
            </a:r>
            <a:r>
              <a:rPr lang="pt-BR" b="1" i="1" dirty="0">
                <a:latin typeface="Arial" charset="0"/>
                <a:cs typeface="+mn-cs"/>
              </a:rPr>
              <a:t> de </a:t>
            </a:r>
            <a:r>
              <a:rPr lang="pt-BR" b="1" i="1" dirty="0" err="1">
                <a:latin typeface="Arial" charset="0"/>
                <a:cs typeface="+mn-cs"/>
              </a:rPr>
              <a:t>TC´</a:t>
            </a:r>
            <a:r>
              <a:rPr lang="pt-BR" b="1" i="1" dirty="0">
                <a:latin typeface="Arial" charset="0"/>
                <a:cs typeface="+mn-cs"/>
              </a:rPr>
              <a:t>s e </a:t>
            </a:r>
            <a:r>
              <a:rPr lang="pt-BR" b="1" i="1" dirty="0" err="1">
                <a:latin typeface="Arial" charset="0"/>
                <a:cs typeface="+mn-cs"/>
              </a:rPr>
              <a:t>TP´</a:t>
            </a:r>
            <a:r>
              <a:rPr lang="pt-BR" b="1" i="1" dirty="0">
                <a:latin typeface="Arial" charset="0"/>
                <a:cs typeface="+mn-cs"/>
              </a:rPr>
              <a:t>s;</a:t>
            </a:r>
          </a:p>
          <a:p>
            <a:pPr algn="just">
              <a:spcBef>
                <a:spcPct val="50000"/>
              </a:spcBef>
              <a:buFontTx/>
              <a:buChar char="•"/>
              <a:defRPr/>
            </a:pPr>
            <a:r>
              <a:rPr lang="pt-BR" b="1" i="1" dirty="0">
                <a:latin typeface="Arial" charset="0"/>
                <a:cs typeface="+mn-cs"/>
              </a:rPr>
              <a:t> </a:t>
            </a:r>
            <a:r>
              <a:rPr lang="pt-BR" b="1" i="1" dirty="0" err="1">
                <a:latin typeface="Arial" charset="0"/>
                <a:cs typeface="+mn-cs"/>
              </a:rPr>
              <a:t>Polarímetro</a:t>
            </a:r>
            <a:r>
              <a:rPr lang="pt-BR" b="1" i="1" dirty="0">
                <a:latin typeface="Arial" charset="0"/>
                <a:cs typeface="+mn-cs"/>
              </a:rPr>
              <a:t>; </a:t>
            </a:r>
          </a:p>
          <a:p>
            <a:pPr algn="just">
              <a:spcBef>
                <a:spcPct val="50000"/>
              </a:spcBef>
              <a:buFontTx/>
              <a:buChar char="•"/>
              <a:defRPr/>
            </a:pPr>
            <a:r>
              <a:rPr lang="pt-BR" b="1" i="1" dirty="0">
                <a:latin typeface="Arial" charset="0"/>
                <a:cs typeface="+mn-cs"/>
              </a:rPr>
              <a:t> Medidor de </a:t>
            </a:r>
            <a:r>
              <a:rPr lang="pt-BR" b="1" i="1" dirty="0" smtClean="0">
                <a:latin typeface="Arial" charset="0"/>
                <a:cs typeface="+mn-cs"/>
              </a:rPr>
              <a:t>Ângulo.</a:t>
            </a:r>
            <a:endParaRPr lang="pt-BR" b="1" i="1" dirty="0">
              <a:latin typeface="Arial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0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3125" y="1256179"/>
            <a:ext cx="6915150" cy="3660962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8313" y="168275"/>
            <a:ext cx="8229600" cy="769938"/>
          </a:xfrm>
        </p:spPr>
        <p:txBody>
          <a:bodyPr/>
          <a:lstStyle/>
          <a:p>
            <a:pPr>
              <a:defRPr/>
            </a:pPr>
            <a:r>
              <a:rPr lang="pt-BR" dirty="0" smtClean="0">
                <a:solidFill>
                  <a:srgbClr val="0099CC"/>
                </a:solidFill>
              </a:rPr>
              <a:t>TESTES PRIMÁRIOS – </a:t>
            </a:r>
            <a:r>
              <a:rPr lang="pt-BR" sz="3200" kern="1200" dirty="0" smtClean="0">
                <a:solidFill>
                  <a:srgbClr val="000000"/>
                </a:solidFill>
              </a:rPr>
              <a:t>CT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190500" y="1093788"/>
            <a:ext cx="1870075" cy="3632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2000" dirty="0">
                <a:solidFill>
                  <a:srgbClr val="0099CC"/>
                </a:solidFill>
                <a:cs typeface="Arial" charset="0"/>
              </a:rPr>
              <a:t>CT</a:t>
            </a:r>
          </a:p>
          <a:p>
            <a:pPr algn="just">
              <a:spcBef>
                <a:spcPct val="50000"/>
              </a:spcBef>
              <a:defRPr/>
            </a:pPr>
            <a:r>
              <a:rPr lang="pt-BR" dirty="0">
                <a:cs typeface="Arial" charset="0"/>
              </a:rPr>
              <a:t>Desenvolvido para realizar testes automáticos utilizando valores primários </a:t>
            </a:r>
            <a:r>
              <a:rPr lang="pt-BR" dirty="0" smtClean="0">
                <a:cs typeface="Arial" charset="0"/>
              </a:rPr>
              <a:t>em </a:t>
            </a:r>
            <a:r>
              <a:rPr lang="pt-BR" dirty="0">
                <a:cs typeface="Arial" charset="0"/>
              </a:rPr>
              <a:t>Transformadores de Corrente (TC). O software CT permite a geração simultânea de 12 canais .</a:t>
            </a:r>
          </a:p>
          <a:p>
            <a:pPr algn="just">
              <a:spcBef>
                <a:spcPct val="50000"/>
              </a:spcBef>
              <a:defRPr/>
            </a:pPr>
            <a:r>
              <a:rPr lang="pt-BR" dirty="0">
                <a:cs typeface="Arial" charset="0"/>
              </a:rPr>
              <a:t>Possui testes de relação, relação com tensão, relação de Rogowski, relação a baixa potência, burden, curva de magnetização, resistência nos enrolamentos, isolação e teste de polaridade.</a:t>
            </a:r>
          </a:p>
        </p:txBody>
      </p:sp>
      <p:sp>
        <p:nvSpPr>
          <p:cNvPr id="6" name="Retângulo 5"/>
          <p:cNvSpPr/>
          <p:nvPr/>
        </p:nvSpPr>
        <p:spPr>
          <a:xfrm>
            <a:off x="6391275" y="5286375"/>
            <a:ext cx="2576513" cy="11541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2000" dirty="0">
                <a:solidFill>
                  <a:srgbClr val="0099CC"/>
                </a:solidFill>
              </a:rPr>
              <a:t>Avaliações</a:t>
            </a:r>
          </a:p>
          <a:p>
            <a:pPr algn="just">
              <a:spcBef>
                <a:spcPct val="50000"/>
              </a:spcBef>
              <a:defRPr/>
            </a:pPr>
            <a:r>
              <a:rPr lang="pt-BR" dirty="0">
                <a:cs typeface="Arial" charset="0"/>
              </a:rPr>
              <a:t>Realiza avaliações dos testes feitos de forma automática verificando se o resultado está dentro da faixa prevista.</a:t>
            </a:r>
            <a:endParaRPr lang="pt-BR" sz="2000" dirty="0">
              <a:solidFill>
                <a:srgbClr val="0099CC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2921000" y="5272088"/>
            <a:ext cx="2768600" cy="11541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2000" dirty="0">
                <a:solidFill>
                  <a:srgbClr val="0099CC"/>
                </a:solidFill>
              </a:rPr>
              <a:t>Esquema de Ligação</a:t>
            </a:r>
          </a:p>
          <a:p>
            <a:pPr algn="just">
              <a:spcBef>
                <a:spcPct val="50000"/>
              </a:spcBef>
              <a:defRPr/>
            </a:pPr>
            <a:r>
              <a:rPr lang="pt-BR" dirty="0">
                <a:cs typeface="Arial" charset="0"/>
              </a:rPr>
              <a:t>Para cada tipo de teste </a:t>
            </a:r>
            <a:r>
              <a:rPr lang="pt-BR" dirty="0" smtClean="0">
                <a:cs typeface="Arial" charset="0"/>
              </a:rPr>
              <a:t>com </a:t>
            </a:r>
            <a:r>
              <a:rPr lang="pt-BR" dirty="0">
                <a:cs typeface="Arial" charset="0"/>
              </a:rPr>
              <a:t>os canais </a:t>
            </a:r>
            <a:r>
              <a:rPr lang="pt-BR" dirty="0" smtClean="0">
                <a:cs typeface="Arial" charset="0"/>
              </a:rPr>
              <a:t>utilizados. Mostra </a:t>
            </a:r>
            <a:r>
              <a:rPr lang="pt-BR" dirty="0">
                <a:cs typeface="Arial" charset="0"/>
              </a:rPr>
              <a:t>diagramas de conexão que </a:t>
            </a:r>
            <a:r>
              <a:rPr lang="pt-BR" dirty="0" smtClean="0">
                <a:cs typeface="Arial" charset="0"/>
              </a:rPr>
              <a:t>auxiliam </a:t>
            </a:r>
            <a:r>
              <a:rPr lang="pt-BR" dirty="0">
                <a:cs typeface="Arial" charset="0"/>
              </a:rPr>
              <a:t>o usuário no momento do teste.</a:t>
            </a:r>
            <a:endParaRPr lang="pt-BR" sz="2000" dirty="0">
              <a:solidFill>
                <a:srgbClr val="0099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 descr="1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95062" y="4867111"/>
            <a:ext cx="4708373" cy="1590840"/>
          </a:xfrm>
          <a:prstGeom prst="rect">
            <a:avLst/>
          </a:prstGeom>
        </p:spPr>
      </p:pic>
      <p:pic>
        <p:nvPicPr>
          <p:cNvPr id="10" name="Imagem 9" descr="1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5535" y="3095442"/>
            <a:ext cx="4639166" cy="1734972"/>
          </a:xfrm>
          <a:prstGeom prst="rect">
            <a:avLst/>
          </a:prstGeom>
        </p:spPr>
      </p:pic>
      <p:pic>
        <p:nvPicPr>
          <p:cNvPr id="9" name="Imagem 8" descr="1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56962" y="999912"/>
            <a:ext cx="4667738" cy="2034982"/>
          </a:xfrm>
          <a:prstGeom prst="rect">
            <a:avLst/>
          </a:prstGeom>
        </p:spPr>
      </p:pic>
      <p:sp>
        <p:nvSpPr>
          <p:cNvPr id="15362" name="Título 1"/>
          <p:cNvSpPr>
            <a:spLocks noGrp="1"/>
          </p:cNvSpPr>
          <p:nvPr>
            <p:ph type="title" idx="4294967295"/>
          </p:nvPr>
        </p:nvSpPr>
        <p:spPr bwMode="auto">
          <a:xfrm>
            <a:off x="0" y="274638"/>
            <a:ext cx="8229600" cy="9017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pt-BR" dirty="0" smtClean="0">
                <a:solidFill>
                  <a:srgbClr val="0099CC"/>
                </a:solidFill>
              </a:rPr>
              <a:t>TESTES PRIMÁRIOS – </a:t>
            </a:r>
            <a:r>
              <a:rPr lang="pt-BR" sz="3200" kern="1200" dirty="0" smtClean="0">
                <a:solidFill>
                  <a:schemeClr val="tx1"/>
                </a:solidFill>
                <a:ea typeface="+mn-ea"/>
                <a:cs typeface="+mn-cs"/>
              </a:rPr>
              <a:t>TRANSFORMADOR DE CORRENTE TC</a:t>
            </a:r>
            <a:r>
              <a:rPr lang="pt-BR" sz="2400" dirty="0" smtClean="0">
                <a:solidFill>
                  <a:srgbClr val="FF3300"/>
                </a:solidFill>
              </a:rPr>
              <a:t/>
            </a:r>
            <a:br>
              <a:rPr lang="pt-BR" sz="2400" dirty="0" smtClean="0">
                <a:solidFill>
                  <a:srgbClr val="FF3300"/>
                </a:solidFill>
              </a:rPr>
            </a:br>
            <a:endParaRPr lang="pt-BR" dirty="0" smtClean="0"/>
          </a:p>
        </p:txBody>
      </p:sp>
      <p:sp>
        <p:nvSpPr>
          <p:cNvPr id="8" name="Retângulo 7"/>
          <p:cNvSpPr/>
          <p:nvPr/>
        </p:nvSpPr>
        <p:spPr>
          <a:xfrm>
            <a:off x="190500" y="1093788"/>
            <a:ext cx="1905000" cy="25542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2000" dirty="0">
                <a:solidFill>
                  <a:srgbClr val="0099CC"/>
                </a:solidFill>
                <a:cs typeface="Arial" charset="0"/>
              </a:rPr>
              <a:t>TC</a:t>
            </a:r>
          </a:p>
          <a:p>
            <a:pPr algn="just">
              <a:spcBef>
                <a:spcPct val="50000"/>
              </a:spcBef>
              <a:defRPr/>
            </a:pPr>
            <a:r>
              <a:rPr lang="pt-BR" dirty="0">
                <a:cs typeface="Arial" charset="0"/>
              </a:rPr>
              <a:t>Realiza os seguintes teste em transformadores de corrente:</a:t>
            </a:r>
          </a:p>
          <a:p>
            <a:pPr algn="just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pt-BR" dirty="0">
                <a:cs typeface="Arial" charset="0"/>
              </a:rPr>
              <a:t>Relação de Transformação Padrão;</a:t>
            </a:r>
          </a:p>
          <a:p>
            <a:pPr algn="just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pt-BR" dirty="0">
                <a:cs typeface="Arial" charset="0"/>
              </a:rPr>
              <a:t>Relação de Transformação com tensão;</a:t>
            </a:r>
          </a:p>
          <a:p>
            <a:pPr algn="just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pt-BR" dirty="0">
                <a:cs typeface="Arial" charset="0"/>
              </a:rPr>
              <a:t>Relação de Bobina de Rogowski.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190500" y="3895725"/>
            <a:ext cx="1911350" cy="13700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2000" dirty="0">
                <a:solidFill>
                  <a:srgbClr val="0099CC"/>
                </a:solidFill>
              </a:rPr>
              <a:t>Avaliações</a:t>
            </a:r>
          </a:p>
          <a:p>
            <a:pPr algn="just">
              <a:spcBef>
                <a:spcPct val="50000"/>
              </a:spcBef>
              <a:defRPr/>
            </a:pPr>
            <a:r>
              <a:rPr lang="pt-BR" dirty="0">
                <a:cs typeface="Arial" charset="0"/>
              </a:rPr>
              <a:t>Realiza avaliações dos testes feitos de forma automática verificando se o resultado está dentro da faixa prevista.</a:t>
            </a:r>
            <a:endParaRPr lang="pt-BR" sz="2000" dirty="0">
              <a:solidFill>
                <a:srgbClr val="0099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 descr="1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00690" y="4201511"/>
            <a:ext cx="4149082" cy="2520062"/>
          </a:xfrm>
          <a:prstGeom prst="rect">
            <a:avLst/>
          </a:prstGeom>
        </p:spPr>
      </p:pic>
      <p:pic>
        <p:nvPicPr>
          <p:cNvPr id="10" name="Imagem 9" descr="1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09352" y="2714481"/>
            <a:ext cx="4824898" cy="1425688"/>
          </a:xfrm>
          <a:prstGeom prst="rect">
            <a:avLst/>
          </a:prstGeom>
        </p:spPr>
      </p:pic>
      <p:pic>
        <p:nvPicPr>
          <p:cNvPr id="9" name="Imagem 8" descr="1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42673" y="1023776"/>
            <a:ext cx="4970246" cy="1643224"/>
          </a:xfrm>
          <a:prstGeom prst="rect">
            <a:avLst/>
          </a:prstGeom>
        </p:spPr>
      </p:pic>
      <p:sp>
        <p:nvSpPr>
          <p:cNvPr id="15362" name="Título 1"/>
          <p:cNvSpPr>
            <a:spLocks noGrp="1"/>
          </p:cNvSpPr>
          <p:nvPr>
            <p:ph type="title" idx="4294967295"/>
          </p:nvPr>
        </p:nvSpPr>
        <p:spPr bwMode="auto">
          <a:xfrm>
            <a:off x="0" y="274638"/>
            <a:ext cx="8229600" cy="9017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pt-BR" dirty="0" smtClean="0">
                <a:solidFill>
                  <a:srgbClr val="0099CC"/>
                </a:solidFill>
              </a:rPr>
              <a:t>TESTES PRIMÁRIOS – </a:t>
            </a:r>
            <a:r>
              <a:rPr lang="pt-BR" sz="3200" kern="1200" dirty="0" smtClean="0">
                <a:solidFill>
                  <a:schemeClr val="tx1"/>
                </a:solidFill>
                <a:ea typeface="+mn-ea"/>
                <a:cs typeface="+mn-cs"/>
              </a:rPr>
              <a:t>TRANSFORMADOR DE CORRENTE TC</a:t>
            </a:r>
            <a:r>
              <a:rPr lang="pt-BR" sz="2400" dirty="0" smtClean="0">
                <a:solidFill>
                  <a:srgbClr val="FF3300"/>
                </a:solidFill>
              </a:rPr>
              <a:t/>
            </a:r>
            <a:br>
              <a:rPr lang="pt-BR" sz="2400" dirty="0" smtClean="0">
                <a:solidFill>
                  <a:srgbClr val="FF3300"/>
                </a:solidFill>
              </a:rPr>
            </a:br>
            <a:endParaRPr lang="pt-BR" dirty="0" smtClean="0"/>
          </a:p>
        </p:txBody>
      </p:sp>
      <p:sp>
        <p:nvSpPr>
          <p:cNvPr id="7" name="Retângulo 6"/>
          <p:cNvSpPr/>
          <p:nvPr/>
        </p:nvSpPr>
        <p:spPr>
          <a:xfrm>
            <a:off x="142875" y="1093788"/>
            <a:ext cx="1885950" cy="21240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2000" dirty="0">
                <a:solidFill>
                  <a:srgbClr val="0099CC"/>
                </a:solidFill>
                <a:cs typeface="Arial" charset="0"/>
              </a:rPr>
              <a:t>TC</a:t>
            </a:r>
          </a:p>
          <a:p>
            <a:pPr algn="just">
              <a:spcBef>
                <a:spcPct val="50000"/>
              </a:spcBef>
              <a:defRPr/>
            </a:pPr>
            <a:r>
              <a:rPr lang="pt-BR" dirty="0">
                <a:cs typeface="Arial" charset="0"/>
              </a:rPr>
              <a:t>Realiza os seguintes teste em transformadores de corrente:</a:t>
            </a:r>
          </a:p>
          <a:p>
            <a:pPr algn="just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pt-BR" dirty="0">
                <a:cs typeface="Arial" charset="0"/>
              </a:rPr>
              <a:t>Relação de TC com saída em Baixa Potência;</a:t>
            </a:r>
          </a:p>
          <a:p>
            <a:pPr algn="just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pt-BR" dirty="0">
                <a:cs typeface="Arial" charset="0"/>
              </a:rPr>
              <a:t>Burden ;</a:t>
            </a:r>
          </a:p>
          <a:p>
            <a:pPr algn="just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pt-BR" dirty="0">
                <a:cs typeface="Arial" charset="0"/>
              </a:rPr>
              <a:t>Curva de Magnetização;</a:t>
            </a:r>
          </a:p>
        </p:txBody>
      </p:sp>
      <p:sp>
        <p:nvSpPr>
          <p:cNvPr id="8" name="Retângulo 7"/>
          <p:cNvSpPr/>
          <p:nvPr/>
        </p:nvSpPr>
        <p:spPr>
          <a:xfrm>
            <a:off x="190500" y="3895725"/>
            <a:ext cx="1743075" cy="15843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2000" dirty="0">
                <a:solidFill>
                  <a:srgbClr val="0099CC"/>
                </a:solidFill>
              </a:rPr>
              <a:t>Avaliações</a:t>
            </a:r>
          </a:p>
          <a:p>
            <a:pPr algn="just">
              <a:spcBef>
                <a:spcPct val="50000"/>
              </a:spcBef>
              <a:defRPr/>
            </a:pPr>
            <a:r>
              <a:rPr lang="pt-BR" dirty="0">
                <a:cs typeface="Arial" charset="0"/>
              </a:rPr>
              <a:t>Realiza avaliações dos testes feitos de forma automática verificando se o resultado está dentro da faixa prevista.</a:t>
            </a:r>
            <a:endParaRPr lang="pt-BR" sz="2000" dirty="0">
              <a:solidFill>
                <a:srgbClr val="0099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 descr="1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80767" y="4786166"/>
            <a:ext cx="5553558" cy="1675247"/>
          </a:xfrm>
          <a:prstGeom prst="rect">
            <a:avLst/>
          </a:prstGeom>
        </p:spPr>
      </p:pic>
      <p:pic>
        <p:nvPicPr>
          <p:cNvPr id="11" name="Imagem 10" descr="1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47441" y="3043084"/>
            <a:ext cx="5296384" cy="1680583"/>
          </a:xfrm>
          <a:prstGeom prst="rect">
            <a:avLst/>
          </a:prstGeom>
        </p:spPr>
      </p:pic>
      <p:sp>
        <p:nvSpPr>
          <p:cNvPr id="15362" name="Título 1"/>
          <p:cNvSpPr>
            <a:spLocks noGrp="1"/>
          </p:cNvSpPr>
          <p:nvPr>
            <p:ph type="title" idx="4294967295"/>
          </p:nvPr>
        </p:nvSpPr>
        <p:spPr bwMode="auto">
          <a:xfrm>
            <a:off x="0" y="274638"/>
            <a:ext cx="8229600" cy="9017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pt-BR" dirty="0" smtClean="0">
                <a:solidFill>
                  <a:srgbClr val="0099CC"/>
                </a:solidFill>
              </a:rPr>
              <a:t>TESTES PRIMÁRIOS – </a:t>
            </a:r>
            <a:r>
              <a:rPr lang="pt-BR" sz="3200" kern="1200" dirty="0" smtClean="0">
                <a:solidFill>
                  <a:schemeClr val="tx1"/>
                </a:solidFill>
                <a:ea typeface="+mn-ea"/>
                <a:cs typeface="+mn-cs"/>
              </a:rPr>
              <a:t>TRANSFORMADOR DE CORRENTE TC</a:t>
            </a:r>
            <a:r>
              <a:rPr lang="pt-BR" sz="2400" dirty="0" smtClean="0">
                <a:solidFill>
                  <a:srgbClr val="FF3300"/>
                </a:solidFill>
              </a:rPr>
              <a:t/>
            </a:r>
            <a:br>
              <a:rPr lang="pt-BR" sz="2400" dirty="0" smtClean="0">
                <a:solidFill>
                  <a:srgbClr val="FF3300"/>
                </a:solidFill>
              </a:rPr>
            </a:br>
            <a:endParaRPr lang="pt-BR" dirty="0" smtClean="0"/>
          </a:p>
        </p:txBody>
      </p:sp>
      <p:sp>
        <p:nvSpPr>
          <p:cNvPr id="7" name="Retângulo 6"/>
          <p:cNvSpPr/>
          <p:nvPr/>
        </p:nvSpPr>
        <p:spPr>
          <a:xfrm>
            <a:off x="133350" y="1436688"/>
            <a:ext cx="1895475" cy="19081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2000" dirty="0">
                <a:solidFill>
                  <a:srgbClr val="0099CC"/>
                </a:solidFill>
                <a:cs typeface="Arial" charset="0"/>
              </a:rPr>
              <a:t>TC</a:t>
            </a:r>
          </a:p>
          <a:p>
            <a:pPr algn="just">
              <a:spcBef>
                <a:spcPct val="50000"/>
              </a:spcBef>
              <a:defRPr/>
            </a:pPr>
            <a:r>
              <a:rPr lang="pt-BR" dirty="0">
                <a:cs typeface="Arial" charset="0"/>
              </a:rPr>
              <a:t>Realiza os seguintes teste em transformadores de corrente:</a:t>
            </a:r>
          </a:p>
          <a:p>
            <a:pPr algn="just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pt-BR" dirty="0">
                <a:cs typeface="Arial" charset="0"/>
              </a:rPr>
              <a:t>Resistência de Enrolamento;</a:t>
            </a:r>
          </a:p>
          <a:p>
            <a:pPr algn="just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pt-BR" dirty="0">
                <a:cs typeface="Arial" charset="0"/>
              </a:rPr>
              <a:t>Isolação;</a:t>
            </a:r>
          </a:p>
          <a:p>
            <a:pPr algn="just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pt-BR" dirty="0">
                <a:cs typeface="Arial" charset="0"/>
              </a:rPr>
              <a:t>Polaridade.</a:t>
            </a:r>
          </a:p>
        </p:txBody>
      </p:sp>
      <p:sp>
        <p:nvSpPr>
          <p:cNvPr id="9" name="Retângulo 8"/>
          <p:cNvSpPr/>
          <p:nvPr/>
        </p:nvSpPr>
        <p:spPr>
          <a:xfrm>
            <a:off x="141288" y="4156075"/>
            <a:ext cx="1912937" cy="13700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2000" dirty="0">
                <a:solidFill>
                  <a:srgbClr val="0099CC"/>
                </a:solidFill>
              </a:rPr>
              <a:t>Avaliações</a:t>
            </a:r>
          </a:p>
          <a:p>
            <a:pPr algn="just">
              <a:spcBef>
                <a:spcPct val="50000"/>
              </a:spcBef>
              <a:defRPr/>
            </a:pPr>
            <a:r>
              <a:rPr lang="pt-BR" dirty="0">
                <a:cs typeface="Arial" charset="0"/>
              </a:rPr>
              <a:t>Realiza avaliações dos testes feitos de forma automática verificando se o resultado está dentro da faixa prevista.</a:t>
            </a:r>
            <a:endParaRPr lang="pt-BR" sz="2000" dirty="0">
              <a:solidFill>
                <a:srgbClr val="0099CC"/>
              </a:solidFill>
            </a:endParaRPr>
          </a:p>
        </p:txBody>
      </p:sp>
      <p:pic>
        <p:nvPicPr>
          <p:cNvPr id="27653" name="Imagem 7" descr="16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2238" y="1004888"/>
            <a:ext cx="4948237" cy="194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m 9" descr="16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80803" y="980884"/>
            <a:ext cx="5034448" cy="19889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1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81224" y="1218080"/>
            <a:ext cx="6772275" cy="3585322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8313" y="168275"/>
            <a:ext cx="8229600" cy="769938"/>
          </a:xfrm>
        </p:spPr>
        <p:txBody>
          <a:bodyPr/>
          <a:lstStyle/>
          <a:p>
            <a:pPr>
              <a:defRPr/>
            </a:pPr>
            <a:r>
              <a:rPr lang="pt-BR" dirty="0" smtClean="0">
                <a:solidFill>
                  <a:srgbClr val="0099CC"/>
                </a:solidFill>
              </a:rPr>
              <a:t>TESTES PRIMÁRIOS – </a:t>
            </a:r>
            <a:r>
              <a:rPr lang="pt-BR" sz="3200" kern="1200" dirty="0" smtClean="0">
                <a:solidFill>
                  <a:srgbClr val="000000"/>
                </a:solidFill>
              </a:rPr>
              <a:t>VT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01613" y="1497013"/>
            <a:ext cx="1870075" cy="29860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2000" dirty="0">
                <a:solidFill>
                  <a:srgbClr val="0099CC"/>
                </a:solidFill>
                <a:cs typeface="Arial" charset="0"/>
              </a:rPr>
              <a:t>VT</a:t>
            </a:r>
          </a:p>
          <a:p>
            <a:pPr algn="just">
              <a:spcBef>
                <a:spcPct val="50000"/>
              </a:spcBef>
              <a:defRPr/>
            </a:pPr>
            <a:r>
              <a:rPr lang="pt-BR" dirty="0">
                <a:cs typeface="Arial" charset="0"/>
              </a:rPr>
              <a:t>Desenvolvido para realizar testes automáticos utilizando valores primários </a:t>
            </a:r>
            <a:r>
              <a:rPr lang="pt-BR" dirty="0" smtClean="0">
                <a:cs typeface="Arial" charset="0"/>
              </a:rPr>
              <a:t>em </a:t>
            </a:r>
            <a:r>
              <a:rPr lang="pt-BR" dirty="0">
                <a:cs typeface="Arial" charset="0"/>
              </a:rPr>
              <a:t>Transformadores de Potencial (TP). O software VT permite a geração simultânea de 6 canais.</a:t>
            </a:r>
          </a:p>
          <a:p>
            <a:pPr algn="just">
              <a:spcBef>
                <a:spcPct val="50000"/>
              </a:spcBef>
              <a:defRPr/>
            </a:pPr>
            <a:r>
              <a:rPr lang="pt-BR" dirty="0">
                <a:cs typeface="Arial" charset="0"/>
              </a:rPr>
              <a:t>Possui testes de relação, relação com saída eletrônica, </a:t>
            </a:r>
            <a:r>
              <a:rPr lang="pt-BR" dirty="0" err="1">
                <a:cs typeface="Arial" charset="0"/>
              </a:rPr>
              <a:t>burden</a:t>
            </a:r>
            <a:r>
              <a:rPr lang="pt-BR" dirty="0">
                <a:cs typeface="Arial" charset="0"/>
              </a:rPr>
              <a:t>, isolação e teste de polaridade.</a:t>
            </a:r>
          </a:p>
        </p:txBody>
      </p:sp>
      <p:sp>
        <p:nvSpPr>
          <p:cNvPr id="6" name="Retângulo 5"/>
          <p:cNvSpPr/>
          <p:nvPr/>
        </p:nvSpPr>
        <p:spPr>
          <a:xfrm>
            <a:off x="6391275" y="5286375"/>
            <a:ext cx="2576513" cy="11541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2000" dirty="0">
                <a:solidFill>
                  <a:srgbClr val="0099CC"/>
                </a:solidFill>
              </a:rPr>
              <a:t>Avaliações</a:t>
            </a:r>
          </a:p>
          <a:p>
            <a:pPr algn="just">
              <a:spcBef>
                <a:spcPct val="50000"/>
              </a:spcBef>
              <a:defRPr/>
            </a:pPr>
            <a:r>
              <a:rPr lang="pt-BR" dirty="0">
                <a:cs typeface="Arial" charset="0"/>
              </a:rPr>
              <a:t>Realiza avaliações dos testes feitos de forma automática verificando se o resultado está dentro da faixa prevista.</a:t>
            </a:r>
            <a:endParaRPr lang="pt-BR" sz="2000" dirty="0">
              <a:solidFill>
                <a:srgbClr val="0099CC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2921000" y="5272088"/>
            <a:ext cx="2705100" cy="11541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2000" dirty="0">
                <a:solidFill>
                  <a:srgbClr val="0099CC"/>
                </a:solidFill>
              </a:rPr>
              <a:t>Esquema de Ligação</a:t>
            </a:r>
          </a:p>
          <a:p>
            <a:pPr algn="just">
              <a:spcBef>
                <a:spcPct val="50000"/>
              </a:spcBef>
              <a:defRPr/>
            </a:pPr>
            <a:r>
              <a:rPr lang="pt-BR" dirty="0">
                <a:cs typeface="Arial" charset="0"/>
              </a:rPr>
              <a:t>Para cada tipo de teste </a:t>
            </a:r>
            <a:r>
              <a:rPr lang="pt-BR" dirty="0" smtClean="0">
                <a:cs typeface="Arial" charset="0"/>
              </a:rPr>
              <a:t> </a:t>
            </a:r>
            <a:r>
              <a:rPr lang="pt-BR" dirty="0">
                <a:cs typeface="Arial" charset="0"/>
              </a:rPr>
              <a:t>com os canais </a:t>
            </a:r>
            <a:r>
              <a:rPr lang="pt-BR" dirty="0" smtClean="0">
                <a:cs typeface="Arial" charset="0"/>
              </a:rPr>
              <a:t>utilizados. Mostra </a:t>
            </a:r>
            <a:r>
              <a:rPr lang="pt-BR" dirty="0">
                <a:cs typeface="Arial" charset="0"/>
              </a:rPr>
              <a:t>diagramas de conexão que </a:t>
            </a:r>
            <a:r>
              <a:rPr lang="pt-BR" dirty="0" smtClean="0">
                <a:cs typeface="Arial" charset="0"/>
              </a:rPr>
              <a:t>auxiliam </a:t>
            </a:r>
            <a:r>
              <a:rPr lang="pt-BR" dirty="0">
                <a:cs typeface="Arial" charset="0"/>
              </a:rPr>
              <a:t>o usuário no momento do teste.</a:t>
            </a:r>
            <a:endParaRPr lang="pt-BR" sz="2000" dirty="0">
              <a:solidFill>
                <a:srgbClr val="0099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2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2150" y="4709964"/>
            <a:ext cx="5745622" cy="1747986"/>
          </a:xfrm>
          <a:prstGeom prst="rect">
            <a:avLst/>
          </a:prstGeom>
        </p:spPr>
      </p:pic>
      <p:pic>
        <p:nvPicPr>
          <p:cNvPr id="9" name="Imagem 8" descr="2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42711" y="966573"/>
            <a:ext cx="4362939" cy="1914714"/>
          </a:xfrm>
          <a:prstGeom prst="rect">
            <a:avLst/>
          </a:prstGeom>
        </p:spPr>
      </p:pic>
      <p:sp>
        <p:nvSpPr>
          <p:cNvPr id="15362" name="Título 1"/>
          <p:cNvSpPr>
            <a:spLocks noGrp="1"/>
          </p:cNvSpPr>
          <p:nvPr>
            <p:ph type="title" idx="4294967295"/>
          </p:nvPr>
        </p:nvSpPr>
        <p:spPr bwMode="auto">
          <a:xfrm>
            <a:off x="0" y="274638"/>
            <a:ext cx="8229600" cy="9017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pt-BR" dirty="0" smtClean="0">
                <a:solidFill>
                  <a:srgbClr val="0099CC"/>
                </a:solidFill>
              </a:rPr>
              <a:t>TESTES PRIMÁRIOS – </a:t>
            </a:r>
            <a:r>
              <a:rPr lang="pt-BR" sz="3200" kern="1200" dirty="0" smtClean="0">
                <a:solidFill>
                  <a:schemeClr val="tx1"/>
                </a:solidFill>
                <a:ea typeface="+mn-ea"/>
                <a:cs typeface="+mn-cs"/>
              </a:rPr>
              <a:t>TRANSFORMADOR DE POTENCIAL TP</a:t>
            </a:r>
            <a:r>
              <a:rPr lang="pt-BR" sz="2400" dirty="0" smtClean="0">
                <a:solidFill>
                  <a:srgbClr val="FF3300"/>
                </a:solidFill>
              </a:rPr>
              <a:t/>
            </a:r>
            <a:br>
              <a:rPr lang="pt-BR" sz="2400" dirty="0" smtClean="0">
                <a:solidFill>
                  <a:srgbClr val="FF3300"/>
                </a:solidFill>
              </a:rPr>
            </a:br>
            <a:endParaRPr lang="pt-BR" dirty="0" smtClean="0"/>
          </a:p>
        </p:txBody>
      </p:sp>
      <p:sp>
        <p:nvSpPr>
          <p:cNvPr id="8" name="Retângulo 7"/>
          <p:cNvSpPr/>
          <p:nvPr/>
        </p:nvSpPr>
        <p:spPr>
          <a:xfrm>
            <a:off x="190500" y="1093788"/>
            <a:ext cx="1968500" cy="21236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2000" dirty="0">
                <a:solidFill>
                  <a:srgbClr val="0099CC"/>
                </a:solidFill>
                <a:cs typeface="Arial" charset="0"/>
              </a:rPr>
              <a:t>TP</a:t>
            </a:r>
          </a:p>
          <a:p>
            <a:pPr algn="just">
              <a:spcBef>
                <a:spcPct val="50000"/>
              </a:spcBef>
              <a:defRPr/>
            </a:pPr>
            <a:r>
              <a:rPr lang="pt-BR" dirty="0">
                <a:cs typeface="Arial" charset="0"/>
              </a:rPr>
              <a:t>Realiza os seguintes </a:t>
            </a:r>
            <a:r>
              <a:rPr lang="pt-BR" dirty="0" smtClean="0">
                <a:cs typeface="Arial" charset="0"/>
              </a:rPr>
              <a:t>testes </a:t>
            </a:r>
            <a:r>
              <a:rPr lang="pt-BR" dirty="0">
                <a:cs typeface="Arial" charset="0"/>
              </a:rPr>
              <a:t>em transformador de potencial:</a:t>
            </a:r>
          </a:p>
          <a:p>
            <a:pPr algn="just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pt-BR" dirty="0">
                <a:cs typeface="Arial" charset="0"/>
              </a:rPr>
              <a:t>Relação de Transformação;</a:t>
            </a:r>
          </a:p>
          <a:p>
            <a:pPr algn="just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pt-BR" dirty="0">
                <a:cs typeface="Arial" charset="0"/>
              </a:rPr>
              <a:t>Relação de Transformação com saída eletrônica;</a:t>
            </a:r>
          </a:p>
          <a:p>
            <a:pPr algn="just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pt-BR" dirty="0">
                <a:cs typeface="Arial" charset="0"/>
              </a:rPr>
              <a:t>Burden .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266700" y="4114800"/>
            <a:ext cx="1552575" cy="15843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2000" dirty="0">
                <a:solidFill>
                  <a:srgbClr val="0099CC"/>
                </a:solidFill>
              </a:rPr>
              <a:t>Avaliações</a:t>
            </a:r>
          </a:p>
          <a:p>
            <a:pPr algn="just">
              <a:spcBef>
                <a:spcPct val="50000"/>
              </a:spcBef>
              <a:defRPr/>
            </a:pPr>
            <a:r>
              <a:rPr lang="pt-BR" dirty="0">
                <a:cs typeface="Arial" charset="0"/>
              </a:rPr>
              <a:t>Realiza avaliações dos testes feitos de forma automática verificando se o resultado está dentro da faixa prevista.</a:t>
            </a:r>
            <a:endParaRPr lang="pt-BR" sz="2000" dirty="0">
              <a:solidFill>
                <a:srgbClr val="0099CC"/>
              </a:solidFill>
            </a:endParaRPr>
          </a:p>
        </p:txBody>
      </p:sp>
      <p:pic>
        <p:nvPicPr>
          <p:cNvPr id="29701" name="Imagem 8" descr="23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28863" y="2990850"/>
            <a:ext cx="5005387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2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18816" y="4081317"/>
            <a:ext cx="6935168" cy="2086266"/>
          </a:xfrm>
          <a:prstGeom prst="rect">
            <a:avLst/>
          </a:prstGeom>
        </p:spPr>
      </p:pic>
      <p:pic>
        <p:nvPicPr>
          <p:cNvPr id="8" name="Imagem 7" descr="2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14052" y="1619093"/>
            <a:ext cx="6944695" cy="2248214"/>
          </a:xfrm>
          <a:prstGeom prst="rect">
            <a:avLst/>
          </a:prstGeom>
        </p:spPr>
      </p:pic>
      <p:sp>
        <p:nvSpPr>
          <p:cNvPr id="15362" name="Título 1"/>
          <p:cNvSpPr>
            <a:spLocks noGrp="1"/>
          </p:cNvSpPr>
          <p:nvPr>
            <p:ph type="title" idx="4294967295"/>
          </p:nvPr>
        </p:nvSpPr>
        <p:spPr bwMode="auto">
          <a:xfrm>
            <a:off x="0" y="274638"/>
            <a:ext cx="8229600" cy="9017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pt-BR" dirty="0" smtClean="0">
                <a:solidFill>
                  <a:srgbClr val="0099CC"/>
                </a:solidFill>
              </a:rPr>
              <a:t>TESTES PRIMÁRIOS – </a:t>
            </a:r>
            <a:r>
              <a:rPr lang="pt-BR" sz="3200" kern="1200" dirty="0" smtClean="0">
                <a:solidFill>
                  <a:schemeClr val="tx1"/>
                </a:solidFill>
                <a:ea typeface="+mn-ea"/>
                <a:cs typeface="+mn-cs"/>
              </a:rPr>
              <a:t>TRANSFORMADOR DE POTENCIAL TP</a:t>
            </a:r>
            <a:r>
              <a:rPr lang="pt-BR" sz="2400" dirty="0" smtClean="0">
                <a:solidFill>
                  <a:srgbClr val="FF3300"/>
                </a:solidFill>
              </a:rPr>
              <a:t/>
            </a:r>
            <a:br>
              <a:rPr lang="pt-BR" sz="2400" dirty="0" smtClean="0">
                <a:solidFill>
                  <a:srgbClr val="FF3300"/>
                </a:solidFill>
              </a:rPr>
            </a:br>
            <a:endParaRPr lang="pt-BR" dirty="0" smtClean="0"/>
          </a:p>
        </p:txBody>
      </p:sp>
      <p:sp>
        <p:nvSpPr>
          <p:cNvPr id="6" name="Retângulo 5"/>
          <p:cNvSpPr/>
          <p:nvPr/>
        </p:nvSpPr>
        <p:spPr>
          <a:xfrm>
            <a:off x="76200" y="1512888"/>
            <a:ext cx="1882775" cy="158504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2000" dirty="0">
                <a:solidFill>
                  <a:srgbClr val="0099CC"/>
                </a:solidFill>
                <a:cs typeface="Arial" charset="0"/>
              </a:rPr>
              <a:t>TP</a:t>
            </a:r>
          </a:p>
          <a:p>
            <a:pPr algn="just">
              <a:spcBef>
                <a:spcPct val="50000"/>
              </a:spcBef>
              <a:defRPr/>
            </a:pPr>
            <a:r>
              <a:rPr lang="pt-BR" dirty="0">
                <a:cs typeface="Arial" charset="0"/>
              </a:rPr>
              <a:t>Realiza os seguintes </a:t>
            </a:r>
            <a:r>
              <a:rPr lang="pt-BR" dirty="0" smtClean="0">
                <a:cs typeface="Arial" charset="0"/>
              </a:rPr>
              <a:t>testes </a:t>
            </a:r>
            <a:r>
              <a:rPr lang="pt-BR" dirty="0">
                <a:cs typeface="Arial" charset="0"/>
              </a:rPr>
              <a:t>em transformador de potencial:</a:t>
            </a:r>
          </a:p>
          <a:p>
            <a:pPr algn="just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pt-BR" dirty="0">
                <a:cs typeface="Arial" charset="0"/>
              </a:rPr>
              <a:t>Isolação;</a:t>
            </a:r>
          </a:p>
          <a:p>
            <a:pPr algn="just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pt-BR" dirty="0">
                <a:cs typeface="Arial" charset="0"/>
              </a:rPr>
              <a:t>Polaridade.</a:t>
            </a:r>
          </a:p>
        </p:txBody>
      </p:sp>
      <p:sp>
        <p:nvSpPr>
          <p:cNvPr id="7" name="Retângulo 6"/>
          <p:cNvSpPr/>
          <p:nvPr/>
        </p:nvSpPr>
        <p:spPr>
          <a:xfrm>
            <a:off x="165100" y="3810000"/>
            <a:ext cx="1692275" cy="15843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2000" dirty="0">
                <a:solidFill>
                  <a:srgbClr val="0099CC"/>
                </a:solidFill>
              </a:rPr>
              <a:t>Avaliações</a:t>
            </a:r>
          </a:p>
          <a:p>
            <a:pPr algn="just">
              <a:spcBef>
                <a:spcPct val="50000"/>
              </a:spcBef>
              <a:defRPr/>
            </a:pPr>
            <a:r>
              <a:rPr lang="pt-BR" dirty="0">
                <a:cs typeface="Arial" charset="0"/>
              </a:rPr>
              <a:t>Realiza avaliações dos testes feitos de forma automática verificando se o resultado está dentro da faixa prevista.</a:t>
            </a:r>
            <a:endParaRPr lang="pt-BR" sz="2000" dirty="0">
              <a:solidFill>
                <a:srgbClr val="0099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7012_frontal_editada_SA_2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54542" y="3156100"/>
            <a:ext cx="4685715" cy="2400000"/>
          </a:xfrm>
          <a:prstGeom prst="rect">
            <a:avLst/>
          </a:prstGeom>
        </p:spPr>
      </p:pic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685800" y="304800"/>
            <a:ext cx="7696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4000">
                <a:solidFill>
                  <a:srgbClr val="0099CC"/>
                </a:solidFill>
                <a:latin typeface="Haettenschweiler" pitchFamily="34" charset="0"/>
              </a:rPr>
              <a:t>APRESENTAÇÃO</a:t>
            </a:r>
            <a:r>
              <a:rPr lang="pt-BR" sz="2400">
                <a:latin typeface="Haettenschweiler" pitchFamily="34" charset="0"/>
              </a:rPr>
              <a:t> </a:t>
            </a:r>
            <a:r>
              <a:rPr lang="pt-BR" sz="3200">
                <a:latin typeface="Haettenschweiler" pitchFamily="34" charset="0"/>
              </a:rPr>
              <a:t>DO HARDWARE</a:t>
            </a:r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2230438" y="1493838"/>
            <a:ext cx="4824412" cy="1171575"/>
          </a:xfrm>
          <a:prstGeom prst="rect">
            <a:avLst/>
          </a:prstGeom>
          <a:gradFill rotWithShape="0">
            <a:gsLst>
              <a:gs pos="0">
                <a:srgbClr val="CCECFF"/>
              </a:gs>
              <a:gs pos="100000">
                <a:srgbClr val="0099CC"/>
              </a:gs>
            </a:gsLst>
            <a:lin ang="0" scaled="1"/>
          </a:gradFill>
          <a:ln w="38100">
            <a:noFill/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lIns="108000" tIns="108000" rIns="108000" bIns="10800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000" b="1" i="1" dirty="0">
                <a:latin typeface="Arial" charset="0"/>
                <a:cs typeface="+mn-cs"/>
              </a:rPr>
              <a:t>PAINEL FRONTAL DO INSTRUMENTO</a:t>
            </a:r>
          </a:p>
          <a:p>
            <a:pPr>
              <a:spcBef>
                <a:spcPct val="50000"/>
              </a:spcBef>
              <a:defRPr/>
            </a:pPr>
            <a:r>
              <a:rPr lang="pt-BR" sz="1200" b="1" dirty="0">
                <a:latin typeface="Arial" charset="0"/>
                <a:cs typeface="+mn-cs"/>
              </a:rPr>
              <a:t>ESTE É O PAINEL FRONTAL DO INSTRUMENTO. UMA DESCRIÇÃO DE CADA UMA DE SUAS FUNCIONALIDADES SERÁ APRESENTADA A SEGUIR.</a:t>
            </a:r>
            <a:endParaRPr lang="pt-BR" sz="1200" dirty="0">
              <a:latin typeface="Arial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autoUpdateAnimBg="0"/>
      <p:bldP spid="33799" grpId="0" animBg="1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2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3125" y="1294279"/>
            <a:ext cx="6848475" cy="3625663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8313" y="168275"/>
            <a:ext cx="8229600" cy="769938"/>
          </a:xfrm>
        </p:spPr>
        <p:txBody>
          <a:bodyPr/>
          <a:lstStyle/>
          <a:p>
            <a:pPr>
              <a:defRPr/>
            </a:pPr>
            <a:r>
              <a:rPr lang="pt-BR" dirty="0" smtClean="0">
                <a:solidFill>
                  <a:srgbClr val="0099CC"/>
                </a:solidFill>
              </a:rPr>
              <a:t>TESTES PRIMÁRIOS – </a:t>
            </a:r>
            <a:r>
              <a:rPr lang="pt-BR" sz="3200" kern="1200" dirty="0" smtClean="0">
                <a:solidFill>
                  <a:srgbClr val="000000"/>
                </a:solidFill>
              </a:rPr>
              <a:t>TRANSFORMER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01613" y="1497013"/>
            <a:ext cx="1870075" cy="29860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2000" dirty="0">
                <a:solidFill>
                  <a:srgbClr val="0099CC"/>
                </a:solidFill>
                <a:cs typeface="Arial" charset="0"/>
              </a:rPr>
              <a:t>TRANSFORMER</a:t>
            </a:r>
          </a:p>
          <a:p>
            <a:pPr algn="just">
              <a:spcBef>
                <a:spcPct val="50000"/>
              </a:spcBef>
              <a:defRPr/>
            </a:pPr>
            <a:r>
              <a:rPr lang="pt-BR" dirty="0">
                <a:cs typeface="Arial" charset="0"/>
              </a:rPr>
              <a:t>Desenvolvido para realizar testes automáticos utilizando valores primários </a:t>
            </a:r>
            <a:r>
              <a:rPr lang="pt-BR" dirty="0" smtClean="0">
                <a:cs typeface="Arial" charset="0"/>
              </a:rPr>
              <a:t>em </a:t>
            </a:r>
            <a:r>
              <a:rPr lang="pt-BR" dirty="0">
                <a:cs typeface="Arial" charset="0"/>
              </a:rPr>
              <a:t>Transformadores de força (TRAFO</a:t>
            </a:r>
            <a:r>
              <a:rPr lang="pt-BR" dirty="0" smtClean="0">
                <a:cs typeface="Arial" charset="0"/>
              </a:rPr>
              <a:t>). </a:t>
            </a:r>
            <a:r>
              <a:rPr lang="pt-BR" dirty="0">
                <a:cs typeface="Arial" charset="0"/>
              </a:rPr>
              <a:t>O software TRANSFORMER permite a geração simultânea de 12 canais.</a:t>
            </a:r>
          </a:p>
          <a:p>
            <a:pPr algn="just">
              <a:spcBef>
                <a:spcPct val="50000"/>
              </a:spcBef>
              <a:defRPr/>
            </a:pPr>
            <a:r>
              <a:rPr lang="pt-BR" dirty="0">
                <a:cs typeface="Arial" charset="0"/>
              </a:rPr>
              <a:t>Possui testes de relação, relação trifásica, resistência de enrolamento e isolação.</a:t>
            </a:r>
          </a:p>
        </p:txBody>
      </p:sp>
      <p:sp>
        <p:nvSpPr>
          <p:cNvPr id="6" name="Retângulo 5"/>
          <p:cNvSpPr/>
          <p:nvPr/>
        </p:nvSpPr>
        <p:spPr>
          <a:xfrm>
            <a:off x="6391275" y="5286375"/>
            <a:ext cx="2576513" cy="11541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2000" dirty="0">
                <a:solidFill>
                  <a:srgbClr val="0099CC"/>
                </a:solidFill>
              </a:rPr>
              <a:t>Avaliações</a:t>
            </a:r>
          </a:p>
          <a:p>
            <a:pPr algn="just">
              <a:spcBef>
                <a:spcPct val="50000"/>
              </a:spcBef>
              <a:defRPr/>
            </a:pPr>
            <a:r>
              <a:rPr lang="pt-BR" dirty="0">
                <a:cs typeface="Arial" charset="0"/>
              </a:rPr>
              <a:t>Realiza avaliações dos testes feitos de forma automática verificando se o resultado está dentro da faixa prevista.</a:t>
            </a:r>
            <a:endParaRPr lang="pt-BR" sz="2000" dirty="0">
              <a:solidFill>
                <a:srgbClr val="0099CC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2921000" y="5272088"/>
            <a:ext cx="2730500" cy="11541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2000" dirty="0">
                <a:solidFill>
                  <a:srgbClr val="0099CC"/>
                </a:solidFill>
              </a:rPr>
              <a:t>Esquema de Ligação</a:t>
            </a:r>
          </a:p>
          <a:p>
            <a:pPr algn="just">
              <a:spcBef>
                <a:spcPct val="50000"/>
              </a:spcBef>
              <a:defRPr/>
            </a:pPr>
            <a:r>
              <a:rPr lang="pt-BR" dirty="0">
                <a:cs typeface="Arial" charset="0"/>
              </a:rPr>
              <a:t>Para cada tipo de teste </a:t>
            </a:r>
            <a:r>
              <a:rPr lang="pt-BR" dirty="0" smtClean="0">
                <a:cs typeface="Arial" charset="0"/>
              </a:rPr>
              <a:t>com </a:t>
            </a:r>
            <a:r>
              <a:rPr lang="pt-BR" dirty="0">
                <a:cs typeface="Arial" charset="0"/>
              </a:rPr>
              <a:t>os canais </a:t>
            </a:r>
            <a:r>
              <a:rPr lang="pt-BR" dirty="0" smtClean="0">
                <a:cs typeface="Arial" charset="0"/>
              </a:rPr>
              <a:t>utilizados. Mostra diagramas </a:t>
            </a:r>
            <a:r>
              <a:rPr lang="pt-BR" dirty="0">
                <a:cs typeface="Arial" charset="0"/>
              </a:rPr>
              <a:t>de conexão que </a:t>
            </a:r>
            <a:r>
              <a:rPr lang="pt-BR" dirty="0" smtClean="0">
                <a:cs typeface="Arial" charset="0"/>
              </a:rPr>
              <a:t>auxiliam </a:t>
            </a:r>
            <a:r>
              <a:rPr lang="pt-BR" dirty="0">
                <a:cs typeface="Arial" charset="0"/>
              </a:rPr>
              <a:t>o usuário no momento do teste.</a:t>
            </a:r>
            <a:endParaRPr lang="pt-BR" sz="2000" dirty="0">
              <a:solidFill>
                <a:srgbClr val="0099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2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100" y="890303"/>
            <a:ext cx="5142840" cy="2995897"/>
          </a:xfrm>
          <a:prstGeom prst="rect">
            <a:avLst/>
          </a:prstGeom>
        </p:spPr>
      </p:pic>
      <p:sp>
        <p:nvSpPr>
          <p:cNvPr id="15362" name="Título 1"/>
          <p:cNvSpPr>
            <a:spLocks noGrp="1"/>
          </p:cNvSpPr>
          <p:nvPr>
            <p:ph type="title" idx="4294967295"/>
          </p:nvPr>
        </p:nvSpPr>
        <p:spPr bwMode="auto">
          <a:xfrm>
            <a:off x="23813" y="155575"/>
            <a:ext cx="8229600" cy="7239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pt-BR" dirty="0" smtClean="0">
                <a:solidFill>
                  <a:srgbClr val="0099CC"/>
                </a:solidFill>
              </a:rPr>
              <a:t>TESTES PRIMÁRIOS – </a:t>
            </a:r>
            <a:r>
              <a:rPr lang="pt-BR" sz="3200" kern="1200" dirty="0" smtClean="0">
                <a:solidFill>
                  <a:schemeClr val="tx1"/>
                </a:solidFill>
                <a:ea typeface="+mn-ea"/>
                <a:cs typeface="+mn-cs"/>
              </a:rPr>
              <a:t>TRANSFORMADOR DE FORÇA</a:t>
            </a:r>
            <a:r>
              <a:rPr lang="pt-BR" sz="2400" dirty="0" smtClean="0">
                <a:solidFill>
                  <a:srgbClr val="FF3300"/>
                </a:solidFill>
              </a:rPr>
              <a:t/>
            </a:r>
            <a:br>
              <a:rPr lang="pt-BR" sz="2400" dirty="0" smtClean="0">
                <a:solidFill>
                  <a:srgbClr val="FF3300"/>
                </a:solidFill>
              </a:rPr>
            </a:br>
            <a:endParaRPr lang="pt-BR" dirty="0" smtClean="0"/>
          </a:p>
        </p:txBody>
      </p:sp>
      <p:sp>
        <p:nvSpPr>
          <p:cNvPr id="8" name="Retângulo 7"/>
          <p:cNvSpPr/>
          <p:nvPr/>
        </p:nvSpPr>
        <p:spPr>
          <a:xfrm>
            <a:off x="6669088" y="1009650"/>
            <a:ext cx="1838325" cy="201593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2000" dirty="0">
                <a:solidFill>
                  <a:srgbClr val="0099CC"/>
                </a:solidFill>
                <a:cs typeface="Arial" charset="0"/>
              </a:rPr>
              <a:t>TRANSFORMADOR</a:t>
            </a:r>
          </a:p>
          <a:p>
            <a:pPr algn="just">
              <a:spcBef>
                <a:spcPct val="50000"/>
              </a:spcBef>
              <a:defRPr/>
            </a:pPr>
            <a:r>
              <a:rPr lang="pt-BR" dirty="0">
                <a:cs typeface="Arial" charset="0"/>
              </a:rPr>
              <a:t>Realiza os seguintes </a:t>
            </a:r>
            <a:r>
              <a:rPr lang="pt-BR" dirty="0" smtClean="0">
                <a:cs typeface="Arial" charset="0"/>
              </a:rPr>
              <a:t>testes </a:t>
            </a:r>
            <a:r>
              <a:rPr lang="pt-BR" dirty="0">
                <a:cs typeface="Arial" charset="0"/>
              </a:rPr>
              <a:t>em transformador de força:</a:t>
            </a:r>
          </a:p>
          <a:p>
            <a:pPr algn="just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pt-BR" dirty="0">
                <a:cs typeface="Arial" charset="0"/>
              </a:rPr>
              <a:t>Relação de </a:t>
            </a:r>
            <a:r>
              <a:rPr lang="pt-BR" dirty="0" smtClean="0">
                <a:cs typeface="Arial" charset="0"/>
              </a:rPr>
              <a:t>Transformação monofásica;</a:t>
            </a:r>
            <a:endParaRPr lang="pt-BR" dirty="0">
              <a:cs typeface="Arial" charset="0"/>
            </a:endParaRPr>
          </a:p>
          <a:p>
            <a:pPr algn="just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pt-BR" dirty="0">
                <a:cs typeface="Arial" charset="0"/>
              </a:rPr>
              <a:t>Relação de transformação trifásica.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919163" y="4379913"/>
            <a:ext cx="1562100" cy="15843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2000" dirty="0">
                <a:solidFill>
                  <a:srgbClr val="0099CC"/>
                </a:solidFill>
              </a:rPr>
              <a:t>Avaliações</a:t>
            </a:r>
          </a:p>
          <a:p>
            <a:pPr algn="just">
              <a:spcBef>
                <a:spcPct val="50000"/>
              </a:spcBef>
              <a:defRPr/>
            </a:pPr>
            <a:r>
              <a:rPr lang="pt-BR" dirty="0">
                <a:cs typeface="Arial" charset="0"/>
              </a:rPr>
              <a:t>Realiza avaliações dos testes feitos de forma automática verificando se o resultado está dentro da faixa prevista.</a:t>
            </a:r>
            <a:endParaRPr lang="pt-BR" sz="2000" dirty="0">
              <a:solidFill>
                <a:srgbClr val="0099CC"/>
              </a:solidFill>
            </a:endParaRPr>
          </a:p>
        </p:txBody>
      </p:sp>
      <p:pic>
        <p:nvPicPr>
          <p:cNvPr id="10" name="Imagem 9" descr="2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61798" y="3242977"/>
            <a:ext cx="5644051" cy="32942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2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56937" y="3851119"/>
            <a:ext cx="6328263" cy="2017457"/>
          </a:xfrm>
          <a:prstGeom prst="rect">
            <a:avLst/>
          </a:prstGeom>
        </p:spPr>
      </p:pic>
      <p:sp>
        <p:nvSpPr>
          <p:cNvPr id="15362" name="Título 1"/>
          <p:cNvSpPr>
            <a:spLocks noGrp="1"/>
          </p:cNvSpPr>
          <p:nvPr>
            <p:ph type="title" idx="4294967295"/>
          </p:nvPr>
        </p:nvSpPr>
        <p:spPr bwMode="auto">
          <a:xfrm>
            <a:off x="261938" y="119063"/>
            <a:ext cx="8229600" cy="617537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pt-BR" dirty="0" smtClean="0">
                <a:solidFill>
                  <a:srgbClr val="0099CC"/>
                </a:solidFill>
              </a:rPr>
              <a:t>TESTES PRIMÁRIOS – </a:t>
            </a:r>
            <a:r>
              <a:rPr lang="pt-BR" sz="3200" kern="1200" dirty="0" smtClean="0">
                <a:solidFill>
                  <a:schemeClr val="tx1"/>
                </a:solidFill>
                <a:ea typeface="+mn-ea"/>
                <a:cs typeface="+mn-cs"/>
              </a:rPr>
              <a:t>TRANSFORMADOR DE FORÇA</a:t>
            </a:r>
            <a:r>
              <a:rPr lang="pt-BR" sz="2400" dirty="0" smtClean="0">
                <a:solidFill>
                  <a:srgbClr val="FF3300"/>
                </a:solidFill>
              </a:rPr>
              <a:t/>
            </a:r>
            <a:br>
              <a:rPr lang="pt-BR" sz="2400" dirty="0" smtClean="0">
                <a:solidFill>
                  <a:srgbClr val="FF3300"/>
                </a:solidFill>
              </a:rPr>
            </a:br>
            <a:endParaRPr lang="pt-BR" dirty="0" smtClean="0"/>
          </a:p>
        </p:txBody>
      </p:sp>
      <p:sp>
        <p:nvSpPr>
          <p:cNvPr id="6" name="Retângulo 5"/>
          <p:cNvSpPr/>
          <p:nvPr/>
        </p:nvSpPr>
        <p:spPr>
          <a:xfrm>
            <a:off x="141288" y="939800"/>
            <a:ext cx="1838325" cy="190821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2000" dirty="0">
                <a:solidFill>
                  <a:srgbClr val="0099CC"/>
                </a:solidFill>
                <a:cs typeface="Arial" charset="0"/>
              </a:rPr>
              <a:t>TRANSFORMADOR</a:t>
            </a:r>
          </a:p>
          <a:p>
            <a:pPr algn="just">
              <a:spcBef>
                <a:spcPct val="50000"/>
              </a:spcBef>
              <a:defRPr/>
            </a:pPr>
            <a:r>
              <a:rPr lang="pt-BR" dirty="0">
                <a:cs typeface="Arial" charset="0"/>
              </a:rPr>
              <a:t>Realiza os seguintes </a:t>
            </a:r>
            <a:r>
              <a:rPr lang="pt-BR" dirty="0" smtClean="0">
                <a:cs typeface="Arial" charset="0"/>
              </a:rPr>
              <a:t>testes </a:t>
            </a:r>
            <a:r>
              <a:rPr lang="pt-BR" dirty="0">
                <a:cs typeface="Arial" charset="0"/>
              </a:rPr>
              <a:t>em transformador de força</a:t>
            </a:r>
            <a:r>
              <a:rPr lang="pt-BR" dirty="0" smtClean="0">
                <a:cs typeface="Arial" charset="0"/>
              </a:rPr>
              <a:t>:</a:t>
            </a:r>
          </a:p>
          <a:p>
            <a:pPr algn="just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pt-BR" dirty="0" smtClean="0">
                <a:cs typeface="Arial" charset="0"/>
              </a:rPr>
              <a:t>Relação;</a:t>
            </a:r>
            <a:endParaRPr lang="pt-BR" dirty="0">
              <a:cs typeface="Arial" charset="0"/>
            </a:endParaRPr>
          </a:p>
          <a:p>
            <a:pPr algn="just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pt-BR" dirty="0">
                <a:cs typeface="Arial" charset="0"/>
              </a:rPr>
              <a:t>Resistência de Enrolamento;</a:t>
            </a:r>
          </a:p>
          <a:p>
            <a:pPr algn="just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pt-BR" dirty="0">
                <a:cs typeface="Arial" charset="0"/>
              </a:rPr>
              <a:t>Isolação.</a:t>
            </a:r>
          </a:p>
        </p:txBody>
      </p:sp>
      <p:sp>
        <p:nvSpPr>
          <p:cNvPr id="7" name="Retângulo 6"/>
          <p:cNvSpPr/>
          <p:nvPr/>
        </p:nvSpPr>
        <p:spPr>
          <a:xfrm>
            <a:off x="171450" y="3738563"/>
            <a:ext cx="1835150" cy="13700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2000" dirty="0">
                <a:solidFill>
                  <a:srgbClr val="0099CC"/>
                </a:solidFill>
              </a:rPr>
              <a:t>Avaliações</a:t>
            </a:r>
          </a:p>
          <a:p>
            <a:pPr algn="just">
              <a:spcBef>
                <a:spcPct val="50000"/>
              </a:spcBef>
              <a:defRPr/>
            </a:pPr>
            <a:r>
              <a:rPr lang="pt-BR" dirty="0">
                <a:cs typeface="Arial" charset="0"/>
              </a:rPr>
              <a:t>Realiza avaliações dos testes feitos de forma automática verificando se o resultado está dentro da faixa prevista.</a:t>
            </a:r>
            <a:endParaRPr lang="pt-BR" sz="2000" dirty="0">
              <a:solidFill>
                <a:srgbClr val="0099CC"/>
              </a:solidFill>
            </a:endParaRPr>
          </a:p>
        </p:txBody>
      </p:sp>
      <p:pic>
        <p:nvPicPr>
          <p:cNvPr id="33797" name="Imagem 7" descr="33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78063" y="1149350"/>
            <a:ext cx="6161087" cy="240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m 7" descr="2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61199" y="1039618"/>
            <a:ext cx="6306523" cy="25036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2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6299" y="1249829"/>
            <a:ext cx="6778979" cy="3588871"/>
          </a:xfrm>
          <a:prstGeom prst="rect">
            <a:avLst/>
          </a:prstGeom>
        </p:spPr>
      </p:pic>
      <p:sp>
        <p:nvSpPr>
          <p:cNvPr id="34819" name="Título 1"/>
          <p:cNvSpPr>
            <a:spLocks noGrp="1"/>
          </p:cNvSpPr>
          <p:nvPr>
            <p:ph type="title"/>
          </p:nvPr>
        </p:nvSpPr>
        <p:spPr bwMode="auto">
          <a:xfrm>
            <a:off x="468313" y="168275"/>
            <a:ext cx="8229600" cy="76993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t-BR" dirty="0" smtClean="0">
                <a:solidFill>
                  <a:srgbClr val="0099CC"/>
                </a:solidFill>
              </a:rPr>
              <a:t>TESTES PRIMÁRIOS – </a:t>
            </a:r>
            <a:r>
              <a:rPr lang="pt-BR" sz="3200" dirty="0" smtClean="0"/>
              <a:t>RESISTANCE</a:t>
            </a:r>
            <a:endParaRPr lang="pt-BR" sz="3200" dirty="0" smtClean="0"/>
          </a:p>
        </p:txBody>
      </p:sp>
      <p:sp>
        <p:nvSpPr>
          <p:cNvPr id="4" name="Retângulo 3"/>
          <p:cNvSpPr/>
          <p:nvPr/>
        </p:nvSpPr>
        <p:spPr>
          <a:xfrm>
            <a:off x="201613" y="1497013"/>
            <a:ext cx="1870075" cy="27701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2000" dirty="0" smtClean="0">
                <a:solidFill>
                  <a:srgbClr val="0099CC"/>
                </a:solidFill>
                <a:cs typeface="Arial" charset="0"/>
              </a:rPr>
              <a:t>RESISTANCE</a:t>
            </a:r>
            <a:endParaRPr lang="pt-BR" sz="2000" dirty="0">
              <a:solidFill>
                <a:srgbClr val="0099CC"/>
              </a:solidFill>
              <a:cs typeface="Arial" charset="0"/>
            </a:endParaRPr>
          </a:p>
          <a:p>
            <a:pPr algn="just">
              <a:spcBef>
                <a:spcPct val="50000"/>
              </a:spcBef>
              <a:defRPr/>
            </a:pPr>
            <a:r>
              <a:rPr lang="pt-BR" dirty="0">
                <a:cs typeface="Arial" charset="0"/>
              </a:rPr>
              <a:t>Desenvolvido para realizar testes automáticos utilizando valores primários </a:t>
            </a:r>
            <a:r>
              <a:rPr lang="pt-BR" dirty="0" smtClean="0">
                <a:cs typeface="Arial" charset="0"/>
              </a:rPr>
              <a:t>em </a:t>
            </a:r>
            <a:r>
              <a:rPr lang="pt-BR" dirty="0">
                <a:cs typeface="Arial" charset="0"/>
              </a:rPr>
              <a:t>disjuntores e malhas de terra. O software </a:t>
            </a:r>
            <a:r>
              <a:rPr lang="pt-BR" dirty="0" smtClean="0">
                <a:cs typeface="Arial" charset="0"/>
              </a:rPr>
              <a:t>RESISTANCE </a:t>
            </a:r>
            <a:r>
              <a:rPr lang="pt-BR" dirty="0">
                <a:cs typeface="Arial" charset="0"/>
              </a:rPr>
              <a:t>permite a geração simultânea de 12 canais.</a:t>
            </a:r>
          </a:p>
          <a:p>
            <a:pPr algn="just">
              <a:spcBef>
                <a:spcPct val="50000"/>
              </a:spcBef>
              <a:defRPr/>
            </a:pPr>
            <a:r>
              <a:rPr lang="pt-BR" dirty="0">
                <a:cs typeface="Arial" charset="0"/>
              </a:rPr>
              <a:t>Possui testes de </a:t>
            </a:r>
            <a:r>
              <a:rPr lang="pt-BR" dirty="0" err="1" smtClean="0">
                <a:cs typeface="Arial" charset="0"/>
              </a:rPr>
              <a:t>microhmimetro</a:t>
            </a:r>
            <a:r>
              <a:rPr lang="pt-BR" dirty="0">
                <a:cs typeface="Arial" charset="0"/>
              </a:rPr>
              <a:t>,</a:t>
            </a:r>
            <a:r>
              <a:rPr lang="pt-BR" dirty="0" smtClean="0">
                <a:cs typeface="Arial" charset="0"/>
              </a:rPr>
              <a:t> </a:t>
            </a:r>
            <a:r>
              <a:rPr lang="pt-BR" dirty="0">
                <a:cs typeface="Arial" charset="0"/>
              </a:rPr>
              <a:t>resistência de </a:t>
            </a:r>
            <a:r>
              <a:rPr lang="pt-BR" dirty="0" smtClean="0">
                <a:cs typeface="Arial" charset="0"/>
              </a:rPr>
              <a:t>enrolamento e isolação.</a:t>
            </a:r>
            <a:endParaRPr lang="pt-BR" dirty="0">
              <a:cs typeface="Arial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6391275" y="5286375"/>
            <a:ext cx="2576513" cy="11541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2000" dirty="0">
                <a:solidFill>
                  <a:srgbClr val="0099CC"/>
                </a:solidFill>
              </a:rPr>
              <a:t>Avaliações</a:t>
            </a:r>
          </a:p>
          <a:p>
            <a:pPr algn="just">
              <a:spcBef>
                <a:spcPct val="50000"/>
              </a:spcBef>
              <a:defRPr/>
            </a:pPr>
            <a:r>
              <a:rPr lang="pt-BR" dirty="0">
                <a:cs typeface="Arial" charset="0"/>
              </a:rPr>
              <a:t>Realiza avaliações dos testes feitos de forma automática verificando se o resultado está dentro da faixa prevista.</a:t>
            </a:r>
            <a:endParaRPr lang="pt-BR" sz="2000" dirty="0">
              <a:solidFill>
                <a:srgbClr val="0099CC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2743200" y="5272088"/>
            <a:ext cx="2754313" cy="11541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2000" dirty="0">
                <a:solidFill>
                  <a:srgbClr val="0099CC"/>
                </a:solidFill>
              </a:rPr>
              <a:t>Esquema de Ligação</a:t>
            </a:r>
          </a:p>
          <a:p>
            <a:pPr algn="just">
              <a:spcBef>
                <a:spcPct val="50000"/>
              </a:spcBef>
              <a:defRPr/>
            </a:pPr>
            <a:r>
              <a:rPr lang="pt-BR" dirty="0">
                <a:cs typeface="Arial" charset="0"/>
              </a:rPr>
              <a:t>Para cada tipo de teste </a:t>
            </a:r>
            <a:r>
              <a:rPr lang="pt-BR" dirty="0" smtClean="0">
                <a:cs typeface="Arial" charset="0"/>
              </a:rPr>
              <a:t>com </a:t>
            </a:r>
            <a:r>
              <a:rPr lang="pt-BR" dirty="0">
                <a:cs typeface="Arial" charset="0"/>
              </a:rPr>
              <a:t>os canais </a:t>
            </a:r>
            <a:r>
              <a:rPr lang="pt-BR" dirty="0" smtClean="0">
                <a:cs typeface="Arial" charset="0"/>
              </a:rPr>
              <a:t>utilizados. Mostra </a:t>
            </a:r>
            <a:r>
              <a:rPr lang="pt-BR" dirty="0">
                <a:cs typeface="Arial" charset="0"/>
              </a:rPr>
              <a:t>diagramas de conexão que </a:t>
            </a:r>
            <a:r>
              <a:rPr lang="pt-BR" dirty="0" smtClean="0">
                <a:cs typeface="Arial" charset="0"/>
              </a:rPr>
              <a:t>auxiliam </a:t>
            </a:r>
            <a:r>
              <a:rPr lang="pt-BR" dirty="0">
                <a:cs typeface="Arial" charset="0"/>
              </a:rPr>
              <a:t>o usuário no momento do teste.</a:t>
            </a:r>
            <a:endParaRPr lang="pt-BR" sz="2000" dirty="0">
              <a:solidFill>
                <a:srgbClr val="0099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ítulo 1"/>
          <p:cNvSpPr>
            <a:spLocks noGrp="1"/>
          </p:cNvSpPr>
          <p:nvPr>
            <p:ph type="title" idx="4294967295"/>
          </p:nvPr>
        </p:nvSpPr>
        <p:spPr bwMode="auto">
          <a:xfrm>
            <a:off x="0" y="274638"/>
            <a:ext cx="8229600" cy="9017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pt-BR" dirty="0" smtClean="0">
                <a:solidFill>
                  <a:srgbClr val="0099CC"/>
                </a:solidFill>
              </a:rPr>
              <a:t>TESTES PRIMÁRIOS – </a:t>
            </a:r>
            <a:r>
              <a:rPr lang="pt-BR" sz="3200" kern="1200" dirty="0" smtClean="0">
                <a:solidFill>
                  <a:schemeClr val="tx1"/>
                </a:solidFill>
                <a:ea typeface="+mn-ea"/>
                <a:cs typeface="+mn-cs"/>
              </a:rPr>
              <a:t>RESISTÊNCIA</a:t>
            </a:r>
            <a:r>
              <a:rPr lang="pt-BR" sz="2400" dirty="0" smtClean="0">
                <a:solidFill>
                  <a:srgbClr val="FF3300"/>
                </a:solidFill>
              </a:rPr>
              <a:t/>
            </a:r>
            <a:br>
              <a:rPr lang="pt-BR" sz="2400" dirty="0" smtClean="0">
                <a:solidFill>
                  <a:srgbClr val="FF3300"/>
                </a:solidFill>
              </a:rPr>
            </a:br>
            <a:endParaRPr lang="pt-BR" dirty="0" smtClean="0"/>
          </a:p>
        </p:txBody>
      </p:sp>
      <p:sp>
        <p:nvSpPr>
          <p:cNvPr id="8" name="Retângulo 7"/>
          <p:cNvSpPr/>
          <p:nvPr/>
        </p:nvSpPr>
        <p:spPr>
          <a:xfrm>
            <a:off x="190500" y="1093788"/>
            <a:ext cx="1838325" cy="190821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2000" dirty="0">
                <a:solidFill>
                  <a:srgbClr val="0099CC"/>
                </a:solidFill>
                <a:cs typeface="Arial" charset="0"/>
              </a:rPr>
              <a:t>RESISTÊNCIA</a:t>
            </a:r>
          </a:p>
          <a:p>
            <a:pPr algn="just">
              <a:spcBef>
                <a:spcPct val="50000"/>
              </a:spcBef>
              <a:defRPr/>
            </a:pPr>
            <a:r>
              <a:rPr lang="pt-BR" dirty="0">
                <a:cs typeface="Arial" charset="0"/>
              </a:rPr>
              <a:t>Realiza os seguintes teste em relação </a:t>
            </a:r>
            <a:r>
              <a:rPr lang="pt-BR" dirty="0" smtClean="0">
                <a:cs typeface="Arial" charset="0"/>
              </a:rPr>
              <a:t>à resistência:</a:t>
            </a:r>
            <a:endParaRPr lang="pt-BR" dirty="0">
              <a:cs typeface="Arial" charset="0"/>
            </a:endParaRPr>
          </a:p>
          <a:p>
            <a:pPr algn="just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pt-BR" dirty="0" err="1">
                <a:cs typeface="Arial" charset="0"/>
              </a:rPr>
              <a:t>Microhmímetro</a:t>
            </a:r>
            <a:r>
              <a:rPr lang="pt-BR" dirty="0">
                <a:cs typeface="Arial" charset="0"/>
              </a:rPr>
              <a:t>;</a:t>
            </a:r>
          </a:p>
          <a:p>
            <a:pPr algn="just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pt-BR" dirty="0">
                <a:cs typeface="Arial" charset="0"/>
              </a:rPr>
              <a:t>Resistência de Enrolamento</a:t>
            </a:r>
            <a:r>
              <a:rPr lang="pt-BR" dirty="0" smtClean="0">
                <a:cs typeface="Arial" charset="0"/>
              </a:rPr>
              <a:t>;</a:t>
            </a:r>
          </a:p>
          <a:p>
            <a:pPr algn="just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pt-BR" dirty="0" smtClean="0">
                <a:cs typeface="Arial" charset="0"/>
              </a:rPr>
              <a:t>Isolação</a:t>
            </a:r>
            <a:endParaRPr lang="pt-BR" dirty="0">
              <a:cs typeface="Arial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249238" y="4029075"/>
            <a:ext cx="1804987" cy="15843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2000" dirty="0">
                <a:solidFill>
                  <a:srgbClr val="0099CC"/>
                </a:solidFill>
              </a:rPr>
              <a:t>Avaliações</a:t>
            </a:r>
          </a:p>
          <a:p>
            <a:pPr algn="just">
              <a:spcBef>
                <a:spcPct val="50000"/>
              </a:spcBef>
              <a:defRPr/>
            </a:pPr>
            <a:r>
              <a:rPr lang="pt-BR" dirty="0">
                <a:cs typeface="Arial" charset="0"/>
              </a:rPr>
              <a:t>Realiza avaliações dos testes feitos de forma automática verificando se o resultado está dentro da faixa prevista.</a:t>
            </a:r>
            <a:endParaRPr lang="pt-BR" sz="2000" dirty="0">
              <a:solidFill>
                <a:srgbClr val="0099CC"/>
              </a:solidFill>
            </a:endParaRPr>
          </a:p>
        </p:txBody>
      </p:sp>
      <p:pic>
        <p:nvPicPr>
          <p:cNvPr id="7" name="Imagem 6" descr="3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95131" y="1038035"/>
            <a:ext cx="4662969" cy="1839461"/>
          </a:xfrm>
          <a:prstGeom prst="rect">
            <a:avLst/>
          </a:prstGeom>
        </p:spPr>
      </p:pic>
      <p:pic>
        <p:nvPicPr>
          <p:cNvPr id="9" name="Imagem 8" descr="3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71311" y="2871595"/>
            <a:ext cx="4705840" cy="1860597"/>
          </a:xfrm>
          <a:prstGeom prst="rect">
            <a:avLst/>
          </a:prstGeom>
        </p:spPr>
      </p:pic>
      <p:pic>
        <p:nvPicPr>
          <p:cNvPr id="10" name="Imagem 9" descr="3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61255" y="4781393"/>
            <a:ext cx="5401646" cy="17462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3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38375" y="1208554"/>
            <a:ext cx="6784976" cy="3592045"/>
          </a:xfrm>
          <a:prstGeom prst="rect">
            <a:avLst/>
          </a:prstGeom>
        </p:spPr>
      </p:pic>
      <p:sp>
        <p:nvSpPr>
          <p:cNvPr id="36866" name="Título 1"/>
          <p:cNvSpPr>
            <a:spLocks noGrp="1"/>
          </p:cNvSpPr>
          <p:nvPr>
            <p:ph type="title"/>
          </p:nvPr>
        </p:nvSpPr>
        <p:spPr bwMode="auto">
          <a:xfrm>
            <a:off x="468313" y="168275"/>
            <a:ext cx="8229600" cy="76993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t-BR" smtClean="0">
                <a:solidFill>
                  <a:srgbClr val="0099CC"/>
                </a:solidFill>
              </a:rPr>
              <a:t>TESTES PRIMÁRIOS – </a:t>
            </a:r>
            <a:r>
              <a:rPr lang="pt-BR" sz="3200" smtClean="0"/>
              <a:t>PMASTER</a:t>
            </a:r>
          </a:p>
        </p:txBody>
      </p:sp>
      <p:sp>
        <p:nvSpPr>
          <p:cNvPr id="4" name="Retângulo 3"/>
          <p:cNvSpPr/>
          <p:nvPr/>
        </p:nvSpPr>
        <p:spPr>
          <a:xfrm>
            <a:off x="201613" y="1497013"/>
            <a:ext cx="1870075" cy="27701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2000" dirty="0">
                <a:solidFill>
                  <a:srgbClr val="0099CC"/>
                </a:solidFill>
                <a:cs typeface="Arial" charset="0"/>
              </a:rPr>
              <a:t>PMASTER</a:t>
            </a:r>
          </a:p>
          <a:p>
            <a:pPr algn="just">
              <a:spcBef>
                <a:spcPct val="50000"/>
              </a:spcBef>
              <a:defRPr/>
            </a:pPr>
            <a:r>
              <a:rPr lang="pt-BR" dirty="0">
                <a:cs typeface="Arial" charset="0"/>
              </a:rPr>
              <a:t>Desenvolvido para realizar testes automáticos utilizando valores primários em: TC, TP, TRAFOS, disjuntores e malhas de terra. O software PMASTER permite a geração simultânea de 12 canais.</a:t>
            </a:r>
          </a:p>
          <a:p>
            <a:pPr algn="just">
              <a:spcBef>
                <a:spcPct val="50000"/>
              </a:spcBef>
              <a:defRPr/>
            </a:pPr>
            <a:r>
              <a:rPr lang="pt-BR" dirty="0">
                <a:cs typeface="Arial" charset="0"/>
              </a:rPr>
              <a:t>Possui TODOS OS TESTES CITADOS NOS SLIDES ANTERIORES.</a:t>
            </a:r>
          </a:p>
        </p:txBody>
      </p:sp>
      <p:sp>
        <p:nvSpPr>
          <p:cNvPr id="6" name="Retângulo 5"/>
          <p:cNvSpPr/>
          <p:nvPr/>
        </p:nvSpPr>
        <p:spPr>
          <a:xfrm>
            <a:off x="6391275" y="5286375"/>
            <a:ext cx="2576513" cy="11541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2000" dirty="0">
                <a:solidFill>
                  <a:srgbClr val="0099CC"/>
                </a:solidFill>
              </a:rPr>
              <a:t>Avaliações</a:t>
            </a:r>
          </a:p>
          <a:p>
            <a:pPr algn="just">
              <a:spcBef>
                <a:spcPct val="50000"/>
              </a:spcBef>
              <a:defRPr/>
            </a:pPr>
            <a:r>
              <a:rPr lang="pt-BR" dirty="0">
                <a:cs typeface="Arial" charset="0"/>
              </a:rPr>
              <a:t>Realiza avaliações dos testes feitos de forma automática verificando se o resultado está dentro da faixa prevista.</a:t>
            </a:r>
            <a:endParaRPr lang="pt-BR" sz="2000" dirty="0">
              <a:solidFill>
                <a:srgbClr val="0099CC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2921000" y="5272088"/>
            <a:ext cx="2656840" cy="11541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2000" dirty="0">
                <a:solidFill>
                  <a:srgbClr val="0099CC"/>
                </a:solidFill>
              </a:rPr>
              <a:t>Esquema de Ligação</a:t>
            </a:r>
          </a:p>
          <a:p>
            <a:pPr algn="just">
              <a:spcBef>
                <a:spcPct val="50000"/>
              </a:spcBef>
              <a:defRPr/>
            </a:pPr>
            <a:r>
              <a:rPr lang="pt-BR" dirty="0">
                <a:cs typeface="Arial" charset="0"/>
              </a:rPr>
              <a:t>Para cada tipo de teste </a:t>
            </a:r>
            <a:r>
              <a:rPr lang="pt-BR" dirty="0" smtClean="0">
                <a:cs typeface="Arial" charset="0"/>
              </a:rPr>
              <a:t>com </a:t>
            </a:r>
            <a:r>
              <a:rPr lang="pt-BR" dirty="0">
                <a:cs typeface="Arial" charset="0"/>
              </a:rPr>
              <a:t>os canais </a:t>
            </a:r>
            <a:r>
              <a:rPr lang="pt-BR" dirty="0" smtClean="0">
                <a:cs typeface="Arial" charset="0"/>
              </a:rPr>
              <a:t>utilizados. Mostra </a:t>
            </a:r>
            <a:r>
              <a:rPr lang="pt-BR" dirty="0">
                <a:cs typeface="Arial" charset="0"/>
              </a:rPr>
              <a:t>diagramas de conexão que </a:t>
            </a:r>
            <a:r>
              <a:rPr lang="pt-BR" dirty="0" smtClean="0">
                <a:cs typeface="Arial" charset="0"/>
              </a:rPr>
              <a:t>auxiliam </a:t>
            </a:r>
            <a:r>
              <a:rPr lang="pt-BR" dirty="0">
                <a:cs typeface="Arial" charset="0"/>
              </a:rPr>
              <a:t>o usuário no momento do teste.</a:t>
            </a:r>
            <a:endParaRPr lang="pt-BR" sz="2000" dirty="0">
              <a:solidFill>
                <a:srgbClr val="0099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ítulo 1"/>
          <p:cNvSpPr>
            <a:spLocks noGrp="1"/>
          </p:cNvSpPr>
          <p:nvPr>
            <p:ph type="title" idx="4294967295"/>
          </p:nvPr>
        </p:nvSpPr>
        <p:spPr bwMode="auto">
          <a:xfrm>
            <a:off x="419100" y="185738"/>
            <a:ext cx="8229600" cy="9017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pt-BR" dirty="0" smtClean="0">
                <a:solidFill>
                  <a:srgbClr val="0099CC"/>
                </a:solidFill>
              </a:rPr>
              <a:t>RECURSOS DE SOFTWARE – </a:t>
            </a:r>
            <a:r>
              <a:rPr lang="pt-BR" sz="3200" kern="1200" dirty="0" smtClean="0">
                <a:solidFill>
                  <a:schemeClr val="tx1"/>
                </a:solidFill>
              </a:rPr>
              <a:t>QUICK </a:t>
            </a:r>
            <a:r>
              <a:rPr lang="pt-BR" sz="2400" dirty="0" smtClean="0">
                <a:solidFill>
                  <a:srgbClr val="FF3300"/>
                </a:solidFill>
              </a:rPr>
              <a:t/>
            </a:r>
            <a:br>
              <a:rPr lang="pt-BR" sz="2400" dirty="0" smtClean="0">
                <a:solidFill>
                  <a:srgbClr val="FF3300"/>
                </a:solidFill>
              </a:rPr>
            </a:br>
            <a:endParaRPr lang="pt-BR" dirty="0" smtClean="0"/>
          </a:p>
        </p:txBody>
      </p:sp>
      <p:sp>
        <p:nvSpPr>
          <p:cNvPr id="8" name="Retângulo 7"/>
          <p:cNvSpPr/>
          <p:nvPr/>
        </p:nvSpPr>
        <p:spPr>
          <a:xfrm>
            <a:off x="190500" y="1093788"/>
            <a:ext cx="1870075" cy="42780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pt-BR" sz="2000" dirty="0" smtClean="0">
                <a:solidFill>
                  <a:srgbClr val="0099CC"/>
                </a:solidFill>
                <a:cs typeface="Arial" charset="0"/>
              </a:rPr>
              <a:t>Quick</a:t>
            </a:r>
            <a:endParaRPr lang="pt-BR" sz="2000" dirty="0">
              <a:solidFill>
                <a:srgbClr val="0099CC"/>
              </a:solidFill>
              <a:cs typeface="Arial" charset="0"/>
            </a:endParaRPr>
          </a:p>
          <a:p>
            <a:pPr algn="just">
              <a:defRPr/>
            </a:pPr>
            <a:r>
              <a:rPr lang="pt-BR" dirty="0">
                <a:cs typeface="Arial" charset="0"/>
              </a:rPr>
              <a:t>Desenvolvido para realizar testes manuais em relés e transdutores, o software </a:t>
            </a:r>
            <a:r>
              <a:rPr lang="pt-BR" dirty="0" smtClean="0">
                <a:cs typeface="Arial" charset="0"/>
              </a:rPr>
              <a:t>Quick </a:t>
            </a:r>
            <a:r>
              <a:rPr lang="pt-BR" dirty="0">
                <a:cs typeface="Arial" charset="0"/>
              </a:rPr>
              <a:t>permite a geração simultânea de </a:t>
            </a:r>
            <a:r>
              <a:rPr lang="pt-BR" dirty="0" smtClean="0">
                <a:cs typeface="Arial" charset="0"/>
              </a:rPr>
              <a:t>10 </a:t>
            </a:r>
            <a:r>
              <a:rPr lang="pt-BR" dirty="0">
                <a:cs typeface="Arial" charset="0"/>
              </a:rPr>
              <a:t>canais com conteúdo harmônico </a:t>
            </a:r>
            <a:r>
              <a:rPr lang="pt-BR" dirty="0" smtClean="0">
                <a:cs typeface="Arial" charset="0"/>
              </a:rPr>
              <a:t>até </a:t>
            </a:r>
            <a:r>
              <a:rPr lang="pt-BR" dirty="0">
                <a:cs typeface="Arial" charset="0"/>
              </a:rPr>
              <a:t>a 50ª </a:t>
            </a:r>
            <a:r>
              <a:rPr lang="pt-BR" dirty="0" smtClean="0">
                <a:cs typeface="Arial" charset="0"/>
              </a:rPr>
              <a:t>ordem - </a:t>
            </a:r>
            <a:r>
              <a:rPr lang="pt-BR" dirty="0">
                <a:cs typeface="Arial" charset="0"/>
              </a:rPr>
              <a:t>p</a:t>
            </a:r>
            <a:r>
              <a:rPr lang="pt-BR" dirty="0" smtClean="0">
                <a:cs typeface="Arial" charset="0"/>
              </a:rPr>
              <a:t>odendo </a:t>
            </a:r>
            <a:r>
              <a:rPr lang="pt-BR" dirty="0">
                <a:cs typeface="Arial" charset="0"/>
              </a:rPr>
              <a:t>ser </a:t>
            </a:r>
            <a:r>
              <a:rPr lang="pt-BR" dirty="0" smtClean="0">
                <a:cs typeface="Arial" charset="0"/>
              </a:rPr>
              <a:t> 6 de corrente e 4 de </a:t>
            </a:r>
            <a:r>
              <a:rPr lang="pt-BR" dirty="0">
                <a:cs typeface="Arial" charset="0"/>
              </a:rPr>
              <a:t>tensão.</a:t>
            </a:r>
          </a:p>
          <a:p>
            <a:pPr algn="just">
              <a:defRPr/>
            </a:pPr>
            <a:r>
              <a:rPr lang="pt-BR" dirty="0">
                <a:cs typeface="Arial" charset="0"/>
              </a:rPr>
              <a:t>Mostra o estados das entradas binárias e mgs GOOSES, as formas de ondas dos sinais gerados</a:t>
            </a:r>
            <a:r>
              <a:rPr lang="pt-BR" dirty="0" smtClean="0">
                <a:cs typeface="Arial" charset="0"/>
              </a:rPr>
              <a:t>, acumulações dos sinais medidos, </a:t>
            </a:r>
            <a:r>
              <a:rPr lang="pt-BR" dirty="0">
                <a:cs typeface="Arial" charset="0"/>
              </a:rPr>
              <a:t>fasores, harmônicas, análise gráfica das proteções </a:t>
            </a:r>
            <a:r>
              <a:rPr lang="pt-BR" dirty="0" smtClean="0">
                <a:cs typeface="Arial" charset="0"/>
              </a:rPr>
              <a:t>avaliações gerais, avaliações  do tempo de transferência de msg GOOSE e erros SV.</a:t>
            </a:r>
            <a:endParaRPr lang="pt-BR" dirty="0">
              <a:cs typeface="Arial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5753100" y="5143500"/>
            <a:ext cx="2676525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000" dirty="0">
                <a:solidFill>
                  <a:srgbClr val="0099CC"/>
                </a:solidFill>
              </a:rPr>
              <a:t>Facilidades</a:t>
            </a:r>
          </a:p>
          <a:p>
            <a:pPr algn="just">
              <a:defRPr/>
            </a:pPr>
            <a:r>
              <a:rPr lang="pt-BR" dirty="0">
                <a:cs typeface="Arial" charset="0"/>
              </a:rPr>
              <a:t>Análise gráfica dos </a:t>
            </a:r>
            <a:r>
              <a:rPr lang="pt-BR" dirty="0" smtClean="0">
                <a:cs typeface="Arial" charset="0"/>
              </a:rPr>
              <a:t>testes </a:t>
            </a:r>
            <a:r>
              <a:rPr lang="pt-BR" dirty="0">
                <a:cs typeface="Arial" charset="0"/>
              </a:rPr>
              <a:t>das funções de </a:t>
            </a:r>
            <a:r>
              <a:rPr lang="pt-BR" dirty="0" smtClean="0">
                <a:cs typeface="Arial" charset="0"/>
              </a:rPr>
              <a:t>Corrente x </a:t>
            </a:r>
            <a:r>
              <a:rPr lang="pt-BR" dirty="0">
                <a:cs typeface="Arial" charset="0"/>
              </a:rPr>
              <a:t>Tempo, Tensão x Tempo, Diferencial, Restrição de Harmônicas e </a:t>
            </a:r>
            <a:r>
              <a:rPr lang="pt-BR" dirty="0" smtClean="0">
                <a:cs typeface="Arial" charset="0"/>
              </a:rPr>
              <a:t>Direcionais de: </a:t>
            </a:r>
            <a:r>
              <a:rPr lang="pt-BR" dirty="0">
                <a:cs typeface="Arial" charset="0"/>
              </a:rPr>
              <a:t>Sobrecorrente , Potência e </a:t>
            </a:r>
            <a:r>
              <a:rPr lang="pt-BR" dirty="0" smtClean="0">
                <a:cs typeface="Arial" charset="0"/>
              </a:rPr>
              <a:t>Impedância,  além da funções de Frequências.</a:t>
            </a:r>
            <a:endParaRPr lang="pt-BR" sz="2000" dirty="0">
              <a:solidFill>
                <a:srgbClr val="0099CC"/>
              </a:solidFill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896620" y="5458460"/>
            <a:ext cx="4518025" cy="10464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pt-BR" sz="2000" dirty="0">
                <a:solidFill>
                  <a:srgbClr val="0099CC"/>
                </a:solidFill>
                <a:cs typeface="Arial" charset="0"/>
              </a:rPr>
              <a:t>Geração de sinais</a:t>
            </a:r>
          </a:p>
          <a:p>
            <a:pPr algn="just">
              <a:defRPr/>
            </a:pPr>
            <a:r>
              <a:rPr lang="pt-BR" dirty="0">
                <a:cs typeface="Arial" charset="0"/>
              </a:rPr>
              <a:t>Geração em 50 ou 60Hz, possui 2 cronômetros para monitoramento, sendo possível utilizar lógicas tanto no disparo como na parada do cronômetro. Incremento automático tanto na amplitude como no ângulo dos sinais gerados.</a:t>
            </a:r>
            <a:endParaRPr lang="pt-BR" sz="2000" dirty="0">
              <a:solidFill>
                <a:srgbClr val="0099CC"/>
              </a:solidFill>
            </a:endParaRPr>
          </a:p>
        </p:txBody>
      </p:sp>
      <p:pic>
        <p:nvPicPr>
          <p:cNvPr id="7" name="Imagem 6" descr="0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0900" y="1097429"/>
            <a:ext cx="6997700" cy="37046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kern="1200" dirty="0" smtClean="0">
                <a:solidFill>
                  <a:srgbClr val="0099CC"/>
                </a:solidFill>
              </a:rPr>
              <a:t>Software Quick – </a:t>
            </a:r>
            <a:r>
              <a:rPr lang="pt-BR" sz="3200" kern="1200" dirty="0" smtClean="0">
                <a:solidFill>
                  <a:schemeClr val="tx1"/>
                </a:solidFill>
                <a:ea typeface="+mn-ea"/>
                <a:cs typeface="+mn-cs"/>
              </a:rPr>
              <a:t>Sobrecorrente</a:t>
            </a:r>
            <a:endParaRPr lang="pt-BR" sz="3200" kern="1200" dirty="0">
              <a:solidFill>
                <a:schemeClr val="tx1"/>
              </a:solidFill>
              <a:ea typeface="+mn-ea"/>
              <a:cs typeface="+mn-cs"/>
            </a:endParaRPr>
          </a:p>
        </p:txBody>
      </p:sp>
      <p:pic>
        <p:nvPicPr>
          <p:cNvPr id="22532" name="Imagem 6" descr="fig4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03875" y="3602038"/>
            <a:ext cx="3197225" cy="234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Imagem 9" descr="fig4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92250" y="4764088"/>
            <a:ext cx="3821113" cy="161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ixaDeTexto 7"/>
          <p:cNvSpPr txBox="1"/>
          <p:nvPr/>
        </p:nvSpPr>
        <p:spPr>
          <a:xfrm>
            <a:off x="5943600" y="1173163"/>
            <a:ext cx="2657475" cy="21236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pt-BR" sz="2000" dirty="0">
                <a:solidFill>
                  <a:srgbClr val="0099CC"/>
                </a:solidFill>
                <a:cs typeface="Arial" charset="0"/>
              </a:rPr>
              <a:t>Sobrecorrente</a:t>
            </a:r>
          </a:p>
          <a:p>
            <a:pPr algn="just">
              <a:defRPr/>
            </a:pPr>
            <a:r>
              <a:rPr lang="pt-BR" dirty="0"/>
              <a:t>Na função temporizada compara os valores obtidos com diversas normas, </a:t>
            </a:r>
            <a:r>
              <a:rPr lang="pt-BR" dirty="0" smtClean="0"/>
              <a:t>além de permitir que </a:t>
            </a:r>
            <a:r>
              <a:rPr lang="pt-BR" dirty="0"/>
              <a:t>o usuário digitalize novas curvas. Analisa os tempos de </a:t>
            </a:r>
            <a:r>
              <a:rPr lang="pt-BR" dirty="0" smtClean="0"/>
              <a:t>atuação, </a:t>
            </a:r>
            <a:r>
              <a:rPr lang="pt-BR" dirty="0"/>
              <a:t>assim como a </a:t>
            </a:r>
            <a:r>
              <a:rPr lang="pt-BR" dirty="0" smtClean="0"/>
              <a:t>corrente, </a:t>
            </a:r>
            <a:r>
              <a:rPr lang="pt-BR" dirty="0"/>
              <a:t>de acordo com os erros definidos pelo fabricante do relé. Permite a captura dos pontos testados e gera relatórios automáticos.</a:t>
            </a:r>
          </a:p>
        </p:txBody>
      </p:sp>
      <p:pic>
        <p:nvPicPr>
          <p:cNvPr id="9" name="Espaço Reservado para Conteúdo 8" descr="04.pn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671262" y="1066801"/>
            <a:ext cx="4820430" cy="36068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kern="1200" dirty="0" smtClean="0">
                <a:solidFill>
                  <a:srgbClr val="0099CC"/>
                </a:solidFill>
              </a:rPr>
              <a:t>Software Quick – </a:t>
            </a:r>
            <a:r>
              <a:rPr lang="pt-BR" sz="3200" kern="1200" dirty="0" smtClean="0">
                <a:solidFill>
                  <a:schemeClr val="tx1"/>
                </a:solidFill>
                <a:ea typeface="+mn-ea"/>
                <a:cs typeface="+mn-cs"/>
              </a:rPr>
              <a:t>Subcorrente</a:t>
            </a:r>
            <a:endParaRPr lang="pt-BR" sz="3200" kern="1200" dirty="0">
              <a:solidFill>
                <a:schemeClr val="tx1"/>
              </a:solidFill>
              <a:ea typeface="+mn-ea"/>
              <a:cs typeface="+mn-cs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6743700" y="1706563"/>
            <a:ext cx="2230438" cy="169277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pt-BR" sz="2000" dirty="0">
                <a:solidFill>
                  <a:srgbClr val="0099CC"/>
                </a:solidFill>
                <a:cs typeface="Arial" charset="0"/>
              </a:rPr>
              <a:t>Subcorrente</a:t>
            </a:r>
          </a:p>
          <a:p>
            <a:pPr algn="just">
              <a:defRPr/>
            </a:pPr>
            <a:r>
              <a:rPr lang="pt-BR" dirty="0"/>
              <a:t> Analisa os tempos de </a:t>
            </a:r>
            <a:r>
              <a:rPr lang="pt-BR" dirty="0" smtClean="0"/>
              <a:t>atuação, </a:t>
            </a:r>
            <a:r>
              <a:rPr lang="pt-BR" dirty="0"/>
              <a:t>assim como a </a:t>
            </a:r>
            <a:r>
              <a:rPr lang="pt-BR" dirty="0" smtClean="0"/>
              <a:t>corrente, </a:t>
            </a:r>
            <a:r>
              <a:rPr lang="pt-BR" dirty="0"/>
              <a:t>de acordo com os erros definidos pelo fabricante do relé. Permite a captura dos pontos testados e gera relatórios automáticos.</a:t>
            </a:r>
          </a:p>
        </p:txBody>
      </p:sp>
      <p:pic>
        <p:nvPicPr>
          <p:cNvPr id="6" name="Espaço Reservado para Conteúdo 5" descr="05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6942" y="1695450"/>
            <a:ext cx="6149608" cy="461438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kern="1200" dirty="0" smtClean="0">
                <a:solidFill>
                  <a:srgbClr val="0099CC"/>
                </a:solidFill>
              </a:rPr>
              <a:t>Software Quick – </a:t>
            </a:r>
            <a:r>
              <a:rPr lang="pt-BR" sz="3200" kern="1200" dirty="0" smtClean="0">
                <a:solidFill>
                  <a:schemeClr val="tx1"/>
                </a:solidFill>
                <a:ea typeface="+mn-ea"/>
                <a:cs typeface="+mn-cs"/>
              </a:rPr>
              <a:t>Sobretensão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6883400" y="1284288"/>
            <a:ext cx="2247900" cy="190821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pt-BR" sz="2000" dirty="0">
                <a:solidFill>
                  <a:srgbClr val="0099CC"/>
                </a:solidFill>
                <a:cs typeface="Arial" charset="0"/>
              </a:rPr>
              <a:t>Sobretensão</a:t>
            </a:r>
          </a:p>
          <a:p>
            <a:pPr algn="just">
              <a:defRPr/>
            </a:pPr>
            <a:r>
              <a:rPr lang="pt-BR" dirty="0"/>
              <a:t>Permite </a:t>
            </a:r>
            <a:r>
              <a:rPr lang="pt-BR" dirty="0" smtClean="0"/>
              <a:t>ao </a:t>
            </a:r>
            <a:r>
              <a:rPr lang="pt-BR" dirty="0"/>
              <a:t>usuário inserir sua curva e posteriormente comparar com os valores obtidos. Analisa valores de amplitude e tempo de atuação das </a:t>
            </a:r>
            <a:r>
              <a:rPr lang="pt-BR" dirty="0" smtClean="0"/>
              <a:t>funções. </a:t>
            </a:r>
            <a:r>
              <a:rPr lang="pt-BR" dirty="0"/>
              <a:t>O usuário pode capturar os pontos testados assim como gerar relatórios.</a:t>
            </a:r>
          </a:p>
        </p:txBody>
      </p:sp>
      <p:pic>
        <p:nvPicPr>
          <p:cNvPr id="6" name="Imagem 5" descr="0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7000" y="1210912"/>
            <a:ext cx="6735115" cy="50203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 descr="01_3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31867" y="3230451"/>
            <a:ext cx="1905266" cy="1590897"/>
          </a:xfrm>
          <a:prstGeom prst="rect">
            <a:avLst/>
          </a:prstGeom>
        </p:spPr>
      </p:pic>
      <p:pic>
        <p:nvPicPr>
          <p:cNvPr id="11" name="Imagem 10" descr="7012_frontal_editada_SA_1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619" y="1092312"/>
            <a:ext cx="3504762" cy="1803175"/>
          </a:xfrm>
          <a:prstGeom prst="rect">
            <a:avLst/>
          </a:prstGeom>
        </p:spPr>
      </p:pic>
      <p:sp>
        <p:nvSpPr>
          <p:cNvPr id="34819" name="Text Box 1027"/>
          <p:cNvSpPr txBox="1">
            <a:spLocks noChangeArrowheads="1"/>
          </p:cNvSpPr>
          <p:nvPr/>
        </p:nvSpPr>
        <p:spPr bwMode="auto">
          <a:xfrm>
            <a:off x="4025900" y="708025"/>
            <a:ext cx="4686300" cy="4526981"/>
          </a:xfrm>
          <a:prstGeom prst="rect">
            <a:avLst/>
          </a:prstGeom>
          <a:gradFill rotWithShape="0">
            <a:gsLst>
              <a:gs pos="0">
                <a:srgbClr val="CCECFF"/>
              </a:gs>
              <a:gs pos="100000">
                <a:srgbClr val="0099CC"/>
              </a:gs>
            </a:gsLst>
            <a:lin ang="0" scaled="1"/>
          </a:gradFill>
          <a:ln w="38100">
            <a:noFill/>
            <a:miter lim="800000"/>
            <a:headEnd/>
            <a:tailEnd/>
          </a:ln>
          <a:effectLst>
            <a:outerShdw dist="117088" dir="2963922" algn="ctr" rotWithShape="0">
              <a:schemeClr val="tx1"/>
            </a:outerShdw>
          </a:effectLst>
        </p:spPr>
        <p:txBody>
          <a:bodyPr lIns="108000" tIns="108000" rIns="108000" bIns="108000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000" b="1" i="1" dirty="0">
                <a:latin typeface="Arial" charset="0"/>
                <a:cs typeface="+mn-cs"/>
              </a:rPr>
              <a:t>GERAÇÃO MODO SECUNDÁRIO</a:t>
            </a:r>
          </a:p>
          <a:p>
            <a:pPr>
              <a:spcBef>
                <a:spcPct val="50000"/>
              </a:spcBef>
              <a:defRPr/>
            </a:pPr>
            <a:r>
              <a:rPr lang="pt-BR" sz="1300" b="1" dirty="0">
                <a:latin typeface="Arial" charset="0"/>
                <a:cs typeface="+mn-cs"/>
              </a:rPr>
              <a:t>POSSUI </a:t>
            </a:r>
            <a:r>
              <a:rPr lang="pt-BR" sz="1300" b="1" dirty="0" smtClean="0">
                <a:latin typeface="Arial" charset="0"/>
              </a:rPr>
              <a:t>SEIS</a:t>
            </a:r>
            <a:r>
              <a:rPr lang="pt-BR" sz="1300" b="1" dirty="0" smtClean="0">
                <a:latin typeface="Arial" charset="0"/>
                <a:cs typeface="+mn-cs"/>
              </a:rPr>
              <a:t> </a:t>
            </a:r>
            <a:r>
              <a:rPr lang="pt-BR" sz="1300" b="1" dirty="0">
                <a:latin typeface="Arial" charset="0"/>
                <a:cs typeface="+mn-cs"/>
              </a:rPr>
              <a:t>SAÍDAS </a:t>
            </a:r>
            <a:r>
              <a:rPr lang="pt-BR" sz="1300" b="1" dirty="0" smtClean="0">
                <a:latin typeface="Arial" charset="0"/>
                <a:cs typeface="+mn-cs"/>
              </a:rPr>
              <a:t>DE </a:t>
            </a:r>
            <a:r>
              <a:rPr lang="pt-BR" sz="1300" b="1" dirty="0">
                <a:latin typeface="Arial" charset="0"/>
                <a:cs typeface="+mn-cs"/>
              </a:rPr>
              <a:t>TENSÃO QUE PERMITEM O CONTROLE DA AMPLITUDE E DO ÂNGULO DE FASE NAS GERAÇÕES ATÉ A 50ª ORDEM HARMÔNICA COM FREQUÊNCIAS FUNDAMENTAIS DE 50 OU 60 Hz.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pt-BR" sz="1300" b="1" dirty="0">
                <a:latin typeface="Arial" charset="0"/>
                <a:cs typeface="+mn-cs"/>
              </a:rPr>
              <a:t> 6 TENSÕES: </a:t>
            </a:r>
            <a:br>
              <a:rPr lang="pt-BR" sz="1300" b="1" dirty="0">
                <a:latin typeface="Arial" charset="0"/>
                <a:cs typeface="+mn-cs"/>
              </a:rPr>
            </a:br>
            <a:r>
              <a:rPr lang="pt-BR" sz="1300" b="1" dirty="0" smtClean="0">
                <a:latin typeface="Arial" charset="0"/>
                <a:cs typeface="+mn-cs"/>
              </a:rPr>
              <a:t>SAÍDA </a:t>
            </a:r>
            <a:r>
              <a:rPr lang="pt-BR" sz="1300" b="1" dirty="0">
                <a:latin typeface="Arial" charset="0"/>
                <a:cs typeface="+mn-cs"/>
              </a:rPr>
              <a:t>HEXAFÁSICA 330V RMS (CADA SAÍDA).</a:t>
            </a:r>
            <a:br>
              <a:rPr lang="pt-BR" sz="1300" b="1" dirty="0">
                <a:latin typeface="Arial" charset="0"/>
                <a:cs typeface="+mn-cs"/>
              </a:rPr>
            </a:br>
            <a:r>
              <a:rPr lang="pt-BR" sz="1300" b="1" dirty="0" smtClean="0">
                <a:latin typeface="Arial" charset="0"/>
                <a:cs typeface="+mn-cs"/>
              </a:rPr>
              <a:t>POTÊNCIA </a:t>
            </a:r>
            <a:r>
              <a:rPr lang="pt-BR" sz="1300" b="1" dirty="0">
                <a:latin typeface="Arial" charset="0"/>
                <a:cs typeface="+mn-cs"/>
              </a:rPr>
              <a:t>100VA (CADA SAÍDA</a:t>
            </a:r>
            <a:r>
              <a:rPr lang="pt-BR" sz="1300" b="1" dirty="0" smtClean="0">
                <a:latin typeface="Arial" charset="0"/>
                <a:cs typeface="+mn-cs"/>
              </a:rPr>
              <a:t>).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pt-BR" sz="1300" b="1" dirty="0" smtClean="0">
                <a:latin typeface="Arial" charset="0"/>
              </a:rPr>
              <a:t>3 SAÍDAS (CANAIS ASSOCIADOS)</a:t>
            </a:r>
          </a:p>
          <a:p>
            <a:pPr>
              <a:spcBef>
                <a:spcPts val="0"/>
              </a:spcBef>
              <a:defRPr/>
            </a:pPr>
            <a:r>
              <a:rPr lang="pt-BR" sz="1300" b="1" dirty="0" smtClean="0">
                <a:latin typeface="Arial" charset="0"/>
              </a:rPr>
              <a:t>SAÍDA TRIFÁSICA DE 600V RMS.</a:t>
            </a:r>
          </a:p>
          <a:p>
            <a:pPr>
              <a:spcBef>
                <a:spcPts val="0"/>
              </a:spcBef>
              <a:defRPr/>
            </a:pPr>
            <a:r>
              <a:rPr lang="pt-BR" sz="1300" b="1" dirty="0" smtClean="0">
                <a:latin typeface="Arial" charset="0"/>
              </a:rPr>
              <a:t>POTÊNCIA 180VA (CADA SAÍDA).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pt-BR" sz="1300" b="1" dirty="0" smtClean="0">
                <a:latin typeface="Arial" charset="0"/>
              </a:rPr>
              <a:t> 2 SAÍDAS (CANAIS ASSOCIADOS)</a:t>
            </a:r>
          </a:p>
          <a:p>
            <a:pPr>
              <a:spcBef>
                <a:spcPts val="0"/>
              </a:spcBef>
              <a:defRPr/>
            </a:pPr>
            <a:r>
              <a:rPr lang="pt-BR" sz="1300" b="1" dirty="0" smtClean="0">
                <a:latin typeface="Arial" charset="0"/>
              </a:rPr>
              <a:t>SAÍDA BIFÁSICA DE 330V RMS.</a:t>
            </a:r>
          </a:p>
          <a:p>
            <a:pPr>
              <a:spcBef>
                <a:spcPts val="0"/>
              </a:spcBef>
              <a:defRPr/>
            </a:pPr>
            <a:r>
              <a:rPr lang="pt-BR" sz="1300" b="1" dirty="0" smtClean="0">
                <a:latin typeface="Arial" charset="0"/>
              </a:rPr>
              <a:t>POTÊNCIA 220VA (CADA SAÍDA).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pt-BR" sz="1300" b="1" dirty="0" smtClean="0">
                <a:latin typeface="Arial" charset="0"/>
              </a:rPr>
              <a:t> 1 SAÍDA (CANAIS ASSOCIADOS)</a:t>
            </a:r>
          </a:p>
          <a:p>
            <a:pPr>
              <a:spcBef>
                <a:spcPts val="0"/>
              </a:spcBef>
              <a:defRPr/>
            </a:pPr>
            <a:r>
              <a:rPr lang="pt-BR" sz="1300" b="1" dirty="0" smtClean="0">
                <a:latin typeface="Arial" charset="0"/>
              </a:rPr>
              <a:t>SAÍDA MONOFÁSICA DE 330V RMS.</a:t>
            </a:r>
          </a:p>
          <a:p>
            <a:pPr>
              <a:spcBef>
                <a:spcPts val="0"/>
              </a:spcBef>
              <a:defRPr/>
            </a:pPr>
            <a:r>
              <a:rPr lang="pt-BR" sz="1300" b="1" dirty="0" smtClean="0">
                <a:latin typeface="Arial" charset="0"/>
              </a:rPr>
              <a:t>POTÊNCIA MONOFÁSICA 400VA.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pt-BR" sz="1300" b="1" dirty="0" smtClean="0">
                <a:latin typeface="Arial" charset="0"/>
                <a:cs typeface="+mn-cs"/>
              </a:rPr>
              <a:t>OBS</a:t>
            </a:r>
            <a:r>
              <a:rPr lang="pt-BR" sz="1300" b="1" dirty="0">
                <a:latin typeface="Arial" charset="0"/>
                <a:cs typeface="+mn-cs"/>
              </a:rPr>
              <a:t>: EXISTEM OUTRAS </a:t>
            </a:r>
            <a:r>
              <a:rPr lang="pt-BR" sz="1300" b="1" dirty="0" smtClean="0">
                <a:latin typeface="Arial" charset="0"/>
                <a:cs typeface="+mn-cs"/>
              </a:rPr>
              <a:t>ASSOCIAÇÕES POSSÍVEIS.</a:t>
            </a:r>
            <a:endParaRPr lang="pt-BR" sz="1300" b="1" dirty="0">
              <a:latin typeface="Arial" charset="0"/>
              <a:cs typeface="+mn-cs"/>
            </a:endParaRPr>
          </a:p>
        </p:txBody>
      </p:sp>
      <p:sp>
        <p:nvSpPr>
          <p:cNvPr id="5124" name="Text Box 1030"/>
          <p:cNvSpPr txBox="1">
            <a:spLocks noChangeArrowheads="1"/>
          </p:cNvSpPr>
          <p:nvPr/>
        </p:nvSpPr>
        <p:spPr bwMode="auto">
          <a:xfrm>
            <a:off x="460375" y="63500"/>
            <a:ext cx="7696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4000" dirty="0">
                <a:solidFill>
                  <a:srgbClr val="0099CC"/>
                </a:solidFill>
                <a:latin typeface="Haettenschweiler" pitchFamily="34" charset="0"/>
              </a:rPr>
              <a:t>APRESENTAÇÃO</a:t>
            </a:r>
            <a:r>
              <a:rPr lang="pt-BR" sz="2400" dirty="0">
                <a:latin typeface="Haettenschweiler" pitchFamily="34" charset="0"/>
              </a:rPr>
              <a:t> </a:t>
            </a:r>
            <a:r>
              <a:rPr lang="pt-BR" sz="3200" dirty="0">
                <a:latin typeface="Haettenschweiler" pitchFamily="34" charset="0"/>
              </a:rPr>
              <a:t>DO HARDWARE</a:t>
            </a:r>
            <a:endParaRPr lang="pt-BR" sz="4000" dirty="0">
              <a:solidFill>
                <a:srgbClr val="3E30F6"/>
              </a:solidFill>
              <a:latin typeface="Haettenschweiler" pitchFamily="34" charset="0"/>
            </a:endParaRPr>
          </a:p>
        </p:txBody>
      </p:sp>
      <p:sp>
        <p:nvSpPr>
          <p:cNvPr id="34850" name="Text Box 1058"/>
          <p:cNvSpPr txBox="1">
            <a:spLocks noChangeArrowheads="1"/>
          </p:cNvSpPr>
          <p:nvPr/>
        </p:nvSpPr>
        <p:spPr bwMode="auto">
          <a:xfrm>
            <a:off x="4033838" y="5354637"/>
            <a:ext cx="4678362" cy="1325563"/>
          </a:xfrm>
          <a:prstGeom prst="rect">
            <a:avLst/>
          </a:prstGeom>
          <a:gradFill rotWithShape="0">
            <a:gsLst>
              <a:gs pos="0">
                <a:srgbClr val="CCECFF"/>
              </a:gs>
              <a:gs pos="100000">
                <a:srgbClr val="0099CC"/>
              </a:gs>
            </a:gsLst>
            <a:lin ang="0" scaled="1"/>
          </a:gradFill>
          <a:ln w="38100">
            <a:noFill/>
            <a:miter lim="800000"/>
            <a:headEnd/>
            <a:tailEnd/>
          </a:ln>
          <a:effectLst>
            <a:outerShdw dist="117088" dir="2963922" algn="ctr" rotWithShape="0">
              <a:schemeClr val="tx1"/>
            </a:outerShdw>
          </a:effectLst>
        </p:spPr>
        <p:txBody>
          <a:bodyPr lIns="108000" tIns="108000" rIns="108000" bIns="108000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000" b="1" i="1" dirty="0">
                <a:latin typeface="Arial" charset="0"/>
                <a:cs typeface="+mn-cs"/>
              </a:rPr>
              <a:t>PRECISÃO GARANTIDA</a:t>
            </a:r>
          </a:p>
          <a:p>
            <a:pPr algn="just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pt-BR" sz="1300" b="1" cap="all" dirty="0">
                <a:latin typeface="Arial" charset="0"/>
                <a:cs typeface="+mn-cs"/>
              </a:rPr>
              <a:t>Amplitude: Menor ou Igual à: 0,04% da leitura + 0,01% do range</a:t>
            </a:r>
            <a:r>
              <a:rPr lang="pt-BR" sz="1300" b="1" dirty="0">
                <a:latin typeface="Arial" charset="0"/>
                <a:cs typeface="+mn-cs"/>
              </a:rPr>
              <a:t>.</a:t>
            </a:r>
          </a:p>
          <a:p>
            <a:pPr algn="just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pt-BR" sz="1300" b="1" cap="all" dirty="0">
                <a:latin typeface="Arial" charset="0"/>
                <a:cs typeface="+mn-cs"/>
              </a:rPr>
              <a:t>Ângulo: Menor ou Igual à: 0,1º.</a:t>
            </a:r>
          </a:p>
        </p:txBody>
      </p:sp>
      <p:cxnSp>
        <p:nvCxnSpPr>
          <p:cNvPr id="5126" name="Conector reto 28"/>
          <p:cNvCxnSpPr>
            <a:cxnSpLocks noChangeShapeType="1"/>
            <a:stCxn id="5128" idx="2"/>
          </p:cNvCxnSpPr>
          <p:nvPr/>
        </p:nvCxnSpPr>
        <p:spPr bwMode="auto">
          <a:xfrm>
            <a:off x="1247775" y="2667000"/>
            <a:ext cx="19050" cy="1504950"/>
          </a:xfrm>
          <a:prstGeom prst="lin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5127" name="Conector de seta reta 32"/>
          <p:cNvCxnSpPr>
            <a:cxnSpLocks noChangeShapeType="1"/>
          </p:cNvCxnSpPr>
          <p:nvPr/>
        </p:nvCxnSpPr>
        <p:spPr bwMode="auto">
          <a:xfrm flipV="1">
            <a:off x="1263650" y="4140200"/>
            <a:ext cx="736600" cy="11113"/>
          </a:xfrm>
          <a:prstGeom prst="straightConnector1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5128" name="Retângulo 17"/>
          <p:cNvSpPr>
            <a:spLocks noChangeArrowheads="1"/>
          </p:cNvSpPr>
          <p:nvPr/>
        </p:nvSpPr>
        <p:spPr bwMode="auto">
          <a:xfrm>
            <a:off x="666750" y="1638300"/>
            <a:ext cx="1162050" cy="1028700"/>
          </a:xfrm>
          <a:prstGeom prst="rect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animBg="1" autoUpdateAnimBg="0"/>
      <p:bldP spid="34850" grpId="0" animBg="1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kern="1200" dirty="0" smtClean="0">
                <a:solidFill>
                  <a:srgbClr val="0099CC"/>
                </a:solidFill>
              </a:rPr>
              <a:t>Software Quick – </a:t>
            </a:r>
            <a:r>
              <a:rPr lang="pt-BR" sz="3200" kern="1200" dirty="0" smtClean="0">
                <a:solidFill>
                  <a:schemeClr val="tx1"/>
                </a:solidFill>
                <a:ea typeface="+mn-ea"/>
                <a:cs typeface="+mn-cs"/>
              </a:rPr>
              <a:t>Subtensão</a:t>
            </a:r>
          </a:p>
        </p:txBody>
      </p:sp>
      <p:sp>
        <p:nvSpPr>
          <p:cNvPr id="7" name="Retângulo 6"/>
          <p:cNvSpPr/>
          <p:nvPr/>
        </p:nvSpPr>
        <p:spPr>
          <a:xfrm>
            <a:off x="6905625" y="1303338"/>
            <a:ext cx="2047875" cy="21236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t-BR" sz="2000" dirty="0">
                <a:solidFill>
                  <a:srgbClr val="0099CC"/>
                </a:solidFill>
                <a:cs typeface="Arial" charset="0"/>
              </a:rPr>
              <a:t>Subtensão</a:t>
            </a:r>
          </a:p>
          <a:p>
            <a:pPr algn="just">
              <a:defRPr/>
            </a:pPr>
            <a:r>
              <a:rPr lang="pt-BR" dirty="0"/>
              <a:t>Permite </a:t>
            </a:r>
            <a:r>
              <a:rPr lang="pt-BR" dirty="0" smtClean="0"/>
              <a:t>ao </a:t>
            </a:r>
            <a:r>
              <a:rPr lang="pt-BR" dirty="0"/>
              <a:t>usuário inserir sua curva e posteriormente comparar com os valores obtidos. Analisa valores de amplitude e tempo de atuação das </a:t>
            </a:r>
            <a:r>
              <a:rPr lang="pt-BR" dirty="0" smtClean="0"/>
              <a:t>funções. </a:t>
            </a:r>
            <a:r>
              <a:rPr lang="pt-BR" dirty="0"/>
              <a:t>Permite captura dos pontos testados assim como geração automática de relatórios.</a:t>
            </a:r>
          </a:p>
        </p:txBody>
      </p:sp>
      <p:pic>
        <p:nvPicPr>
          <p:cNvPr id="5" name="Imagem 4" descr="0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3690" y="1217259"/>
            <a:ext cx="6498542" cy="48533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kern="1200" dirty="0" smtClean="0">
                <a:solidFill>
                  <a:srgbClr val="0099CC"/>
                </a:solidFill>
              </a:rPr>
              <a:t>Software Quick – </a:t>
            </a:r>
            <a:r>
              <a:rPr lang="pt-BR" sz="3200" kern="1200" dirty="0" smtClean="0">
                <a:solidFill>
                  <a:schemeClr val="tx1"/>
                </a:solidFill>
                <a:ea typeface="+mn-ea"/>
                <a:cs typeface="+mn-cs"/>
              </a:rPr>
              <a:t>Diferencial</a:t>
            </a:r>
          </a:p>
        </p:txBody>
      </p:sp>
      <p:pic>
        <p:nvPicPr>
          <p:cNvPr id="5" name="Imagem 4" descr="0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5437" y="1271238"/>
            <a:ext cx="6811326" cy="5001323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5848350" y="2805113"/>
            <a:ext cx="3295650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pt-BR" sz="2000" dirty="0">
                <a:solidFill>
                  <a:srgbClr val="0099CC"/>
                </a:solidFill>
                <a:cs typeface="Arial" charset="0"/>
              </a:rPr>
              <a:t>Diferencial</a:t>
            </a:r>
          </a:p>
          <a:p>
            <a:pPr algn="just">
              <a:defRPr/>
            </a:pPr>
            <a:r>
              <a:rPr lang="pt-BR" dirty="0"/>
              <a:t>O usuário consegue levantar as características do slope 1 e do slope 2. Analisa valores de amplitude e tempo de atuação das funções instantâneas. </a:t>
            </a:r>
            <a:r>
              <a:rPr lang="pt-BR" dirty="0" smtClean="0"/>
              <a:t>Permite </a:t>
            </a:r>
            <a:r>
              <a:rPr lang="pt-BR" dirty="0"/>
              <a:t>a captura dos pontos testados assim como geração automática de relatórios.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pt-BR" kern="1200" dirty="0" smtClean="0">
                <a:solidFill>
                  <a:srgbClr val="0099CC"/>
                </a:solidFill>
              </a:rPr>
              <a:t>Software Quick – </a:t>
            </a:r>
            <a:r>
              <a:rPr lang="pt-BR" sz="3200" kern="1200" dirty="0" smtClean="0">
                <a:solidFill>
                  <a:schemeClr val="tx1"/>
                </a:solidFill>
                <a:ea typeface="+mn-ea"/>
                <a:cs typeface="+mn-cs"/>
              </a:rPr>
              <a:t>Restrição de Harmônicas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6654800" y="1541463"/>
            <a:ext cx="2362200" cy="21236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pt-BR" sz="2000" dirty="0">
                <a:solidFill>
                  <a:srgbClr val="0099CC"/>
                </a:solidFill>
                <a:cs typeface="Arial" charset="0"/>
              </a:rPr>
              <a:t>Restrição de Harmônica</a:t>
            </a:r>
          </a:p>
          <a:p>
            <a:pPr algn="just">
              <a:defRPr/>
            </a:pPr>
            <a:r>
              <a:rPr lang="pt-BR" dirty="0"/>
              <a:t>Permite teste para harmônicas de segunda, terceira e quinta </a:t>
            </a:r>
            <a:r>
              <a:rPr lang="pt-BR" dirty="0" smtClean="0"/>
              <a:t>ordem. </a:t>
            </a:r>
            <a:r>
              <a:rPr lang="pt-BR" dirty="0"/>
              <a:t>Faz a </a:t>
            </a:r>
            <a:r>
              <a:rPr lang="pt-BR" dirty="0" smtClean="0"/>
              <a:t>análise </a:t>
            </a:r>
            <a:r>
              <a:rPr lang="pt-BR" dirty="0"/>
              <a:t>da região de transição entre o bloqueio e operação da função diferencial. Pode-se capturar os pontos </a:t>
            </a:r>
            <a:r>
              <a:rPr lang="pt-BR" dirty="0" smtClean="0"/>
              <a:t>testados, </a:t>
            </a:r>
            <a:r>
              <a:rPr lang="pt-BR" dirty="0"/>
              <a:t>assim como gerar facilmente os relatórios. Possui visualização na forma de gráfico ou tabela.</a:t>
            </a:r>
          </a:p>
        </p:txBody>
      </p:sp>
      <p:pic>
        <p:nvPicPr>
          <p:cNvPr id="7" name="Espaço Reservado para Conteúdo 6" descr="09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30906" y="1485900"/>
            <a:ext cx="6360394" cy="4745626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pt-BR" kern="1200" dirty="0" smtClean="0">
                <a:solidFill>
                  <a:srgbClr val="0099CC"/>
                </a:solidFill>
              </a:rPr>
              <a:t>Software Quick – </a:t>
            </a:r>
            <a:r>
              <a:rPr lang="pt-BR" sz="3200" kern="1200" dirty="0" smtClean="0">
                <a:solidFill>
                  <a:schemeClr val="tx1"/>
                </a:solidFill>
                <a:ea typeface="+mn-ea"/>
                <a:cs typeface="+mn-cs"/>
              </a:rPr>
              <a:t>Direcional de Sobrecorrente</a:t>
            </a:r>
          </a:p>
        </p:txBody>
      </p:sp>
      <p:sp>
        <p:nvSpPr>
          <p:cNvPr id="8" name="Retângulo 7"/>
          <p:cNvSpPr/>
          <p:nvPr/>
        </p:nvSpPr>
        <p:spPr>
          <a:xfrm>
            <a:off x="6410325" y="1447800"/>
            <a:ext cx="2457450" cy="21236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t-BR" sz="2000" dirty="0">
                <a:solidFill>
                  <a:srgbClr val="0099CC"/>
                </a:solidFill>
                <a:cs typeface="Arial" charset="0"/>
              </a:rPr>
              <a:t>Direcional de Sobrecorrente</a:t>
            </a:r>
          </a:p>
          <a:p>
            <a:pPr algn="just">
              <a:defRPr/>
            </a:pPr>
            <a:r>
              <a:rPr lang="pt-BR" dirty="0"/>
              <a:t>Analisa a direcionalidade da função de </a:t>
            </a:r>
            <a:r>
              <a:rPr lang="pt-BR" dirty="0" smtClean="0"/>
              <a:t>sobrecorrente, </a:t>
            </a:r>
            <a:r>
              <a:rPr lang="pt-BR" dirty="0"/>
              <a:t>tanto direta como reversa. Utiliza como grandeza de polarização corrente ou tensão. Possibilita a captura dos pontos testados e realiza a geração automática de relatório.  Os resultados podem ser </a:t>
            </a:r>
            <a:r>
              <a:rPr lang="pt-BR" dirty="0" smtClean="0"/>
              <a:t>vistos </a:t>
            </a:r>
            <a:r>
              <a:rPr lang="pt-BR" dirty="0"/>
              <a:t>graficamente ou em tabela.</a:t>
            </a:r>
          </a:p>
        </p:txBody>
      </p:sp>
      <p:pic>
        <p:nvPicPr>
          <p:cNvPr id="28676" name="Imagem 4" descr="13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8113" y="1357313"/>
            <a:ext cx="5969000" cy="443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Espaço Reservado para Conteúdo 9" descr="06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5138" y="1600200"/>
            <a:ext cx="6099175" cy="4525963"/>
          </a:xfrm>
          <a:noFill/>
          <a:ln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pt-BR" kern="1200" dirty="0" smtClean="0">
                <a:solidFill>
                  <a:srgbClr val="0099CC"/>
                </a:solidFill>
              </a:rPr>
              <a:t>Software Quick – </a:t>
            </a:r>
            <a:r>
              <a:rPr lang="pt-BR" sz="3200" kern="1200" dirty="0" smtClean="0">
                <a:solidFill>
                  <a:schemeClr val="tx1"/>
                </a:solidFill>
                <a:ea typeface="+mn-ea"/>
                <a:cs typeface="+mn-cs"/>
              </a:rPr>
              <a:t>Direcional de Potência</a:t>
            </a:r>
          </a:p>
        </p:txBody>
      </p:sp>
      <p:sp>
        <p:nvSpPr>
          <p:cNvPr id="7" name="Retângulo 6"/>
          <p:cNvSpPr/>
          <p:nvPr/>
        </p:nvSpPr>
        <p:spPr>
          <a:xfrm>
            <a:off x="6692900" y="2773363"/>
            <a:ext cx="2317750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pt-BR" sz="2000" dirty="0">
                <a:solidFill>
                  <a:srgbClr val="0099CC"/>
                </a:solidFill>
                <a:cs typeface="Arial" charset="0"/>
              </a:rPr>
              <a:t>Direcional de Potência</a:t>
            </a:r>
          </a:p>
          <a:p>
            <a:pPr algn="just">
              <a:defRPr/>
            </a:pPr>
            <a:r>
              <a:rPr lang="pt-BR" dirty="0"/>
              <a:t>Analisa a direcionalidade do fluxo de potência (ativa, reativa ou aparente</a:t>
            </a:r>
            <a:r>
              <a:rPr lang="pt-BR" dirty="0" smtClean="0"/>
              <a:t>), </a:t>
            </a:r>
            <a:r>
              <a:rPr lang="pt-BR" dirty="0"/>
              <a:t>tanto direta como reversa. Pode-se capturar os pontos testados e solicitar o relatório.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pt-BR" kern="1200" dirty="0" smtClean="0">
                <a:solidFill>
                  <a:srgbClr val="0099CC"/>
                </a:solidFill>
              </a:rPr>
              <a:t>Software Quick – </a:t>
            </a:r>
            <a:r>
              <a:rPr lang="pt-BR" sz="3200" kern="1200" dirty="0" smtClean="0">
                <a:solidFill>
                  <a:schemeClr val="tx1"/>
                </a:solidFill>
                <a:ea typeface="+mn-ea"/>
                <a:cs typeface="+mn-cs"/>
              </a:rPr>
              <a:t>Direcional de Impedância</a:t>
            </a:r>
          </a:p>
        </p:txBody>
      </p:sp>
      <p:sp>
        <p:nvSpPr>
          <p:cNvPr id="8" name="Retângulo 7"/>
          <p:cNvSpPr/>
          <p:nvPr/>
        </p:nvSpPr>
        <p:spPr>
          <a:xfrm>
            <a:off x="6473825" y="1992313"/>
            <a:ext cx="2619375" cy="12618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pt-BR" sz="2000" dirty="0">
                <a:solidFill>
                  <a:srgbClr val="0099CC"/>
                </a:solidFill>
                <a:cs typeface="Arial" charset="0"/>
              </a:rPr>
              <a:t>Direcional de Impedância</a:t>
            </a:r>
          </a:p>
          <a:p>
            <a:pPr algn="just">
              <a:defRPr/>
            </a:pPr>
            <a:r>
              <a:rPr lang="pt-BR" dirty="0"/>
              <a:t>Analisa a direcionalidade da função de </a:t>
            </a:r>
            <a:r>
              <a:rPr lang="pt-BR" dirty="0" smtClean="0"/>
              <a:t>distância, </a:t>
            </a:r>
            <a:r>
              <a:rPr lang="pt-BR" dirty="0"/>
              <a:t>tanto na forma direta como reversa. Possibilita a aquisição dos pontos já testados </a:t>
            </a:r>
            <a:r>
              <a:rPr lang="pt-BR" dirty="0" smtClean="0"/>
              <a:t>em </a:t>
            </a:r>
            <a:r>
              <a:rPr lang="pt-BR" dirty="0"/>
              <a:t>forma de relatório.</a:t>
            </a:r>
          </a:p>
        </p:txBody>
      </p:sp>
      <p:pic>
        <p:nvPicPr>
          <p:cNvPr id="30724" name="Espaço Reservado para Conteúdo 5" descr="1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438" y="1038225"/>
            <a:ext cx="6216650" cy="4686300"/>
          </a:xfrm>
          <a:noFill/>
          <a:ln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pt-BR" kern="1200" dirty="0" smtClean="0">
                <a:solidFill>
                  <a:srgbClr val="0099CC"/>
                </a:solidFill>
              </a:rPr>
              <a:t>Software Quick – </a:t>
            </a:r>
            <a:r>
              <a:rPr lang="pt-BR" sz="3200" kern="1200" dirty="0" smtClean="0">
                <a:solidFill>
                  <a:schemeClr val="tx1"/>
                </a:solidFill>
                <a:ea typeface="+mn-ea"/>
                <a:cs typeface="+mn-cs"/>
              </a:rPr>
              <a:t>Sobrefrequência</a:t>
            </a:r>
          </a:p>
        </p:txBody>
      </p:sp>
      <p:sp>
        <p:nvSpPr>
          <p:cNvPr id="8" name="Retângulo 7"/>
          <p:cNvSpPr/>
          <p:nvPr/>
        </p:nvSpPr>
        <p:spPr>
          <a:xfrm>
            <a:off x="6778626" y="1458913"/>
            <a:ext cx="2184400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000" dirty="0" smtClean="0">
                <a:solidFill>
                  <a:srgbClr val="0099CC"/>
                </a:solidFill>
                <a:cs typeface="Arial" charset="0"/>
              </a:rPr>
              <a:t>Sobrefrequência </a:t>
            </a:r>
          </a:p>
          <a:p>
            <a:pPr>
              <a:defRPr/>
            </a:pPr>
            <a:r>
              <a:rPr lang="pt-BR" dirty="0" smtClean="0"/>
              <a:t>Analisa valores de tempo de atuação das funções. Permite captura dos pontos testados, assim como geração automática de relatórios.</a:t>
            </a:r>
          </a:p>
          <a:p>
            <a:pPr algn="just">
              <a:defRPr/>
            </a:pPr>
            <a:endParaRPr lang="pt-BR" dirty="0"/>
          </a:p>
        </p:txBody>
      </p:sp>
      <p:pic>
        <p:nvPicPr>
          <p:cNvPr id="6" name="Espaço Reservado para Conteúdo 5" descr="10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0930" y="1435100"/>
            <a:ext cx="6530379" cy="48133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pt-BR" kern="1200" dirty="0" smtClean="0">
                <a:solidFill>
                  <a:srgbClr val="0099CC"/>
                </a:solidFill>
              </a:rPr>
              <a:t>Software Quick – </a:t>
            </a:r>
            <a:r>
              <a:rPr lang="pt-BR" sz="3200" kern="1200" dirty="0" smtClean="0">
                <a:solidFill>
                  <a:schemeClr val="tx1"/>
                </a:solidFill>
                <a:ea typeface="+mn-ea"/>
                <a:cs typeface="+mn-cs"/>
              </a:rPr>
              <a:t>Subfrequência</a:t>
            </a:r>
          </a:p>
        </p:txBody>
      </p:sp>
      <p:sp>
        <p:nvSpPr>
          <p:cNvPr id="8" name="Retângulo 7"/>
          <p:cNvSpPr/>
          <p:nvPr/>
        </p:nvSpPr>
        <p:spPr>
          <a:xfrm>
            <a:off x="6740525" y="1509713"/>
            <a:ext cx="2403475" cy="12618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000" dirty="0" smtClean="0">
                <a:solidFill>
                  <a:srgbClr val="0099CC"/>
                </a:solidFill>
                <a:cs typeface="Arial" charset="0"/>
              </a:rPr>
              <a:t>Subfrequência</a:t>
            </a:r>
            <a:endParaRPr lang="pt-BR" sz="2000" dirty="0">
              <a:solidFill>
                <a:srgbClr val="0099CC"/>
              </a:solidFill>
              <a:cs typeface="Arial" charset="0"/>
            </a:endParaRPr>
          </a:p>
          <a:p>
            <a:pPr algn="just">
              <a:defRPr/>
            </a:pPr>
            <a:r>
              <a:rPr lang="pt-BR" dirty="0" smtClean="0"/>
              <a:t>Analisa valores de tempo de atuação das funções. Permite captura dos pontos testados, assim como geração automática de relatórios.</a:t>
            </a:r>
            <a:endParaRPr lang="pt-BR" dirty="0"/>
          </a:p>
        </p:txBody>
      </p:sp>
      <p:pic>
        <p:nvPicPr>
          <p:cNvPr id="9" name="Espaço Reservado para Conteúdo 8" descr="1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7859" y="1397000"/>
            <a:ext cx="6566690" cy="48768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3900" y="26193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pt-BR" kern="1200" dirty="0" smtClean="0">
                <a:solidFill>
                  <a:srgbClr val="0099CC"/>
                </a:solidFill>
              </a:rPr>
              <a:t>Software </a:t>
            </a:r>
            <a:r>
              <a:rPr lang="pt-BR" sz="3200" kern="1200" dirty="0" smtClean="0">
                <a:solidFill>
                  <a:schemeClr val="tx1"/>
                </a:solidFill>
                <a:ea typeface="+mn-ea"/>
                <a:cs typeface="+mn-cs"/>
              </a:rPr>
              <a:t>Differential</a:t>
            </a:r>
          </a:p>
        </p:txBody>
      </p:sp>
      <p:sp>
        <p:nvSpPr>
          <p:cNvPr id="4" name="Retângulo 3"/>
          <p:cNvSpPr/>
          <p:nvPr/>
        </p:nvSpPr>
        <p:spPr>
          <a:xfrm>
            <a:off x="0" y="3805238"/>
            <a:ext cx="2619375" cy="11541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2000" dirty="0">
                <a:solidFill>
                  <a:srgbClr val="0099CC"/>
                </a:solidFill>
                <a:cs typeface="Arial" charset="0"/>
              </a:rPr>
              <a:t>Teste de Configuração</a:t>
            </a: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pt-BR" dirty="0"/>
              <a:t>Neste teste o usuário compara os valores ajustados no relé e na caixa de teste para que corrija possíveis diferenças.</a:t>
            </a:r>
          </a:p>
        </p:txBody>
      </p:sp>
      <p:sp>
        <p:nvSpPr>
          <p:cNvPr id="7" name="Retângulo 6"/>
          <p:cNvSpPr/>
          <p:nvPr/>
        </p:nvSpPr>
        <p:spPr>
          <a:xfrm>
            <a:off x="6865938" y="254000"/>
            <a:ext cx="1944687" cy="11541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2000" dirty="0">
                <a:solidFill>
                  <a:srgbClr val="0099CC"/>
                </a:solidFill>
                <a:cs typeface="Arial" charset="0"/>
              </a:rPr>
              <a:t>Teste de Ponto</a:t>
            </a: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pt-BR" dirty="0"/>
              <a:t>Testa-se um ponto </a:t>
            </a:r>
            <a:r>
              <a:rPr lang="pt-BR" dirty="0" smtClean="0"/>
              <a:t>específico, </a:t>
            </a:r>
            <a:r>
              <a:rPr lang="pt-BR" dirty="0"/>
              <a:t>verificando se </a:t>
            </a:r>
            <a:r>
              <a:rPr lang="pt-BR" dirty="0" smtClean="0"/>
              <a:t>ele está </a:t>
            </a:r>
            <a:r>
              <a:rPr lang="pt-BR" dirty="0"/>
              <a:t>em uma região de operação ou não.</a:t>
            </a:r>
          </a:p>
        </p:txBody>
      </p:sp>
      <p:sp>
        <p:nvSpPr>
          <p:cNvPr id="10" name="Retângulo 9"/>
          <p:cNvSpPr/>
          <p:nvPr/>
        </p:nvSpPr>
        <p:spPr>
          <a:xfrm>
            <a:off x="0" y="0"/>
            <a:ext cx="3117850" cy="11541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2000" dirty="0" smtClean="0">
                <a:solidFill>
                  <a:srgbClr val="0099CC"/>
                </a:solidFill>
                <a:cs typeface="Arial" charset="0"/>
              </a:rPr>
              <a:t>Differential</a:t>
            </a:r>
            <a:endParaRPr lang="pt-BR" sz="2000" dirty="0">
              <a:solidFill>
                <a:srgbClr val="0099CC"/>
              </a:solidFill>
              <a:cs typeface="Arial" charset="0"/>
            </a:endParaRP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pt-BR" dirty="0" smtClean="0"/>
              <a:t>Este </a:t>
            </a:r>
            <a:r>
              <a:rPr lang="pt-BR" dirty="0"/>
              <a:t>software realiza testes automáticos nos relés diferenciais. Possuí pré-ajuste dos principais relés do </a:t>
            </a:r>
            <a:r>
              <a:rPr lang="pt-BR" dirty="0" smtClean="0"/>
              <a:t>mercado, facilitando </a:t>
            </a:r>
            <a:r>
              <a:rPr lang="pt-BR" dirty="0"/>
              <a:t>os testes.</a:t>
            </a:r>
          </a:p>
        </p:txBody>
      </p:sp>
      <p:pic>
        <p:nvPicPr>
          <p:cNvPr id="12" name="Espaço Reservado para Conteúdo 11" descr="1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" y="1421653"/>
            <a:ext cx="4343400" cy="2299447"/>
          </a:xfrm>
        </p:spPr>
      </p:pic>
      <p:pic>
        <p:nvPicPr>
          <p:cNvPr id="13" name="Imagem 12" descr="1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45000" y="1427629"/>
            <a:ext cx="4380090" cy="2318871"/>
          </a:xfrm>
          <a:prstGeom prst="rect">
            <a:avLst/>
          </a:prstGeom>
        </p:spPr>
      </p:pic>
      <p:pic>
        <p:nvPicPr>
          <p:cNvPr id="14" name="Imagem 13" descr="1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50356" y="3753223"/>
            <a:ext cx="5238044" cy="2773082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3224213" y="3729038"/>
            <a:ext cx="2903537" cy="136960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2000" dirty="0">
                <a:solidFill>
                  <a:srgbClr val="0099CC"/>
                </a:solidFill>
                <a:cs typeface="Arial" charset="0"/>
              </a:rPr>
              <a:t>Teste de Busca</a:t>
            </a: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pt-BR" dirty="0"/>
              <a:t>Busca automaticamente os pontos da região de transição entre não operação e operação. </a:t>
            </a:r>
            <a:r>
              <a:rPr lang="pt-BR" dirty="0" smtClean="0"/>
              <a:t>Desta forma, as inclinações da função diferencial são facilmente encontradas.</a:t>
            </a:r>
            <a:endParaRPr lang="pt-B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0" grpId="0" animBg="1"/>
      <p:bldP spid="9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kern="1200" dirty="0" smtClean="0">
                <a:solidFill>
                  <a:srgbClr val="0099CC"/>
                </a:solidFill>
              </a:rPr>
              <a:t>Software </a:t>
            </a:r>
            <a:r>
              <a:rPr lang="pt-BR" sz="3200" kern="1200" dirty="0" smtClean="0">
                <a:solidFill>
                  <a:schemeClr val="tx1"/>
                </a:solidFill>
                <a:ea typeface="+mn-ea"/>
                <a:cs typeface="+mn-cs"/>
              </a:rPr>
              <a:t>Distance</a:t>
            </a:r>
          </a:p>
        </p:txBody>
      </p:sp>
      <p:sp>
        <p:nvSpPr>
          <p:cNvPr id="4" name="Retângulo 3"/>
          <p:cNvSpPr/>
          <p:nvPr/>
        </p:nvSpPr>
        <p:spPr>
          <a:xfrm>
            <a:off x="207963" y="298450"/>
            <a:ext cx="2262187" cy="11541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2000" dirty="0">
                <a:solidFill>
                  <a:srgbClr val="0099CC"/>
                </a:solidFill>
                <a:cs typeface="Arial" charset="0"/>
              </a:rPr>
              <a:t>Teste de Ponto</a:t>
            </a: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pt-BR" dirty="0" smtClean="0"/>
              <a:t>Neste </a:t>
            </a:r>
            <a:r>
              <a:rPr lang="pt-BR" dirty="0"/>
              <a:t>teste o usuário testa um ponto </a:t>
            </a:r>
            <a:r>
              <a:rPr lang="pt-BR" dirty="0" smtClean="0"/>
              <a:t>específico, </a:t>
            </a:r>
            <a:r>
              <a:rPr lang="pt-BR" dirty="0"/>
              <a:t>verificando se pertence ou não a uma região de operação.</a:t>
            </a:r>
          </a:p>
        </p:txBody>
      </p:sp>
      <p:pic>
        <p:nvPicPr>
          <p:cNvPr id="10" name="Espaço Reservado para Conteúdo 9" descr="15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1523394"/>
            <a:ext cx="5182744" cy="2743806"/>
          </a:xfrm>
        </p:spPr>
      </p:pic>
      <p:pic>
        <p:nvPicPr>
          <p:cNvPr id="11" name="Imagem 10" descr="1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4299" y="3726329"/>
            <a:ext cx="5219701" cy="2763371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185738" y="5059363"/>
            <a:ext cx="3924300" cy="11541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2000" dirty="0">
                <a:solidFill>
                  <a:srgbClr val="0099CC"/>
                </a:solidFill>
                <a:cs typeface="Arial" charset="0"/>
              </a:rPr>
              <a:t>Teste de Busca</a:t>
            </a: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pt-BR" dirty="0"/>
              <a:t>Busca automaticamente os pontos da região de transição entre a não operação e operação. Mostra o tempo de atuação, valores de tensão e corrente e ainda valores de impedância do ponto testado.</a:t>
            </a:r>
          </a:p>
        </p:txBody>
      </p:sp>
      <p:sp>
        <p:nvSpPr>
          <p:cNvPr id="9" name="Retângulo 8"/>
          <p:cNvSpPr/>
          <p:nvPr/>
        </p:nvSpPr>
        <p:spPr>
          <a:xfrm>
            <a:off x="4546600" y="952500"/>
            <a:ext cx="4572000" cy="13700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2000" dirty="0" smtClean="0">
                <a:solidFill>
                  <a:srgbClr val="0099CC"/>
                </a:solidFill>
                <a:cs typeface="Arial" charset="0"/>
              </a:rPr>
              <a:t>Distance</a:t>
            </a:r>
            <a:endParaRPr lang="pt-BR" sz="2000" dirty="0">
              <a:solidFill>
                <a:srgbClr val="0099CC"/>
              </a:solidFill>
              <a:cs typeface="Arial" charset="0"/>
            </a:endParaRP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pt-BR" dirty="0" smtClean="0"/>
              <a:t>Este </a:t>
            </a:r>
            <a:r>
              <a:rPr lang="pt-BR" dirty="0"/>
              <a:t>software realiza teste automáticos nos relés de </a:t>
            </a:r>
            <a:r>
              <a:rPr lang="pt-BR" dirty="0" smtClean="0"/>
              <a:t>distância, sendo </a:t>
            </a:r>
            <a:r>
              <a:rPr lang="pt-BR" dirty="0"/>
              <a:t>possível inserir qualquer característica de zonas de atuação. Pode-se importar arquivo .RIO diretamente dos relés. Possuí um </a:t>
            </a:r>
            <a:r>
              <a:rPr lang="pt-BR" dirty="0" smtClean="0"/>
              <a:t>pré-ajuste </a:t>
            </a:r>
            <a:r>
              <a:rPr lang="pt-BR" dirty="0"/>
              <a:t>dos principais relés do </a:t>
            </a:r>
            <a:r>
              <a:rPr lang="pt-BR" dirty="0" smtClean="0"/>
              <a:t>mercado, </a:t>
            </a:r>
            <a:r>
              <a:rPr lang="pt-BR" dirty="0"/>
              <a:t>facilitando os testes.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 descr="01_3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7267" y="3255851"/>
            <a:ext cx="1905266" cy="1590897"/>
          </a:xfrm>
          <a:prstGeom prst="rect">
            <a:avLst/>
          </a:prstGeom>
        </p:spPr>
      </p:pic>
      <p:pic>
        <p:nvPicPr>
          <p:cNvPr id="10" name="Imagem 9" descr="7012_frontal_editada_SA_1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9319" y="1092312"/>
            <a:ext cx="3504762" cy="1803175"/>
          </a:xfrm>
          <a:prstGeom prst="rect">
            <a:avLst/>
          </a:prstGeom>
        </p:spPr>
      </p:pic>
      <p:sp>
        <p:nvSpPr>
          <p:cNvPr id="34819" name="Text Box 1027"/>
          <p:cNvSpPr txBox="1">
            <a:spLocks noChangeArrowheads="1"/>
          </p:cNvSpPr>
          <p:nvPr/>
        </p:nvSpPr>
        <p:spPr bwMode="auto">
          <a:xfrm>
            <a:off x="4292600" y="1052513"/>
            <a:ext cx="4697413" cy="3126598"/>
          </a:xfrm>
          <a:prstGeom prst="rect">
            <a:avLst/>
          </a:prstGeom>
          <a:gradFill rotWithShape="0">
            <a:gsLst>
              <a:gs pos="0">
                <a:srgbClr val="CCECFF"/>
              </a:gs>
              <a:gs pos="100000">
                <a:srgbClr val="0099CC"/>
              </a:gs>
            </a:gsLst>
            <a:lin ang="0" scaled="1"/>
          </a:gradFill>
          <a:ln w="38100">
            <a:noFill/>
            <a:miter lim="800000"/>
            <a:headEnd/>
            <a:tailEnd/>
          </a:ln>
          <a:effectLst>
            <a:outerShdw dist="117088" dir="2963922" algn="ctr" rotWithShape="0">
              <a:schemeClr val="tx1"/>
            </a:outerShdw>
          </a:effectLst>
        </p:spPr>
        <p:txBody>
          <a:bodyPr lIns="108000" tIns="108000" rIns="108000" bIns="108000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000" b="1" i="1" dirty="0">
                <a:latin typeface="Arial" charset="0"/>
                <a:cs typeface="+mn-cs"/>
              </a:rPr>
              <a:t>GERAÇÃO MODO SECUNDÁRIO</a:t>
            </a:r>
          </a:p>
          <a:p>
            <a:pPr>
              <a:spcBef>
                <a:spcPct val="50000"/>
              </a:spcBef>
              <a:defRPr/>
            </a:pPr>
            <a:r>
              <a:rPr lang="pt-BR" sz="1300" b="1" dirty="0">
                <a:latin typeface="Arial" charset="0"/>
                <a:cs typeface="+mn-cs"/>
              </a:rPr>
              <a:t>POSSUI </a:t>
            </a:r>
            <a:r>
              <a:rPr lang="pt-BR" sz="1300" b="1" dirty="0" smtClean="0">
                <a:latin typeface="Arial" charset="0"/>
              </a:rPr>
              <a:t>SEIS</a:t>
            </a:r>
            <a:r>
              <a:rPr lang="pt-BR" sz="1300" b="1" dirty="0" smtClean="0">
                <a:latin typeface="Arial" charset="0"/>
                <a:cs typeface="+mn-cs"/>
              </a:rPr>
              <a:t> </a:t>
            </a:r>
            <a:r>
              <a:rPr lang="pt-BR" sz="1300" b="1" dirty="0">
                <a:latin typeface="Arial" charset="0"/>
                <a:cs typeface="+mn-cs"/>
              </a:rPr>
              <a:t>SAÍDAS </a:t>
            </a:r>
            <a:r>
              <a:rPr lang="pt-BR" sz="1300" b="1" dirty="0" smtClean="0">
                <a:latin typeface="Arial" charset="0"/>
                <a:cs typeface="+mn-cs"/>
              </a:rPr>
              <a:t>DE </a:t>
            </a:r>
            <a:r>
              <a:rPr lang="pt-BR" sz="1300" b="1" dirty="0">
                <a:latin typeface="Arial" charset="0"/>
                <a:cs typeface="+mn-cs"/>
              </a:rPr>
              <a:t>CORRENTE QUE PERMITEM O CONTROLE DA AMPLITUDE E DO ÂNGULO DE FASE NAS GERAÇÕES ATÉ A 50ª ORDEM HARMÔNICA COM FREQUÊNCIAS FUNDAMENTAIS DE 50 OU 60 Hz.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pt-BR" sz="1300" b="1" dirty="0" smtClean="0">
                <a:latin typeface="Arial" charset="0"/>
              </a:rPr>
              <a:t> 6 SAÍDAS </a:t>
            </a:r>
          </a:p>
          <a:p>
            <a:pPr>
              <a:spcBef>
                <a:spcPts val="0"/>
              </a:spcBef>
              <a:defRPr/>
            </a:pPr>
            <a:r>
              <a:rPr lang="pt-BR" sz="1300" b="1" dirty="0" smtClean="0">
                <a:latin typeface="Arial" charset="0"/>
              </a:rPr>
              <a:t>SAÍDA HEXAFÁSICA DE 50A RMS.</a:t>
            </a:r>
          </a:p>
          <a:p>
            <a:pPr>
              <a:spcBef>
                <a:spcPts val="0"/>
              </a:spcBef>
              <a:defRPr/>
            </a:pPr>
            <a:r>
              <a:rPr lang="pt-BR" sz="1300" b="1" dirty="0" smtClean="0">
                <a:latin typeface="Arial" charset="0"/>
              </a:rPr>
              <a:t>POTÊNCIA 430VA (CADA SAÍDA).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pt-BR" sz="1300" b="1" dirty="0" smtClean="0">
                <a:latin typeface="Arial" charset="0"/>
              </a:rPr>
              <a:t> 3 SAÍDAS (CANAIS ASSOCIADOS)</a:t>
            </a:r>
          </a:p>
          <a:p>
            <a:pPr>
              <a:spcBef>
                <a:spcPts val="0"/>
              </a:spcBef>
              <a:defRPr/>
            </a:pPr>
            <a:r>
              <a:rPr lang="pt-BR" sz="1300" b="1" dirty="0" smtClean="0">
                <a:latin typeface="Arial" charset="0"/>
              </a:rPr>
              <a:t>SAÍDA TRIFÁSICA DE 100A RMS.</a:t>
            </a:r>
          </a:p>
          <a:p>
            <a:pPr>
              <a:spcBef>
                <a:spcPts val="0"/>
              </a:spcBef>
              <a:defRPr/>
            </a:pPr>
            <a:r>
              <a:rPr lang="pt-BR" sz="1300" b="1" dirty="0" smtClean="0">
                <a:latin typeface="Arial" charset="0"/>
              </a:rPr>
              <a:t>POTÊNCIA 860VA (CADA SAÍDA).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pt-BR" sz="1300" b="1" dirty="0" smtClean="0">
                <a:latin typeface="Arial" charset="0"/>
                <a:cs typeface="+mn-cs"/>
              </a:rPr>
              <a:t>OBS</a:t>
            </a:r>
            <a:r>
              <a:rPr lang="pt-BR" sz="1300" b="1" dirty="0">
                <a:latin typeface="Arial" charset="0"/>
                <a:cs typeface="+mn-cs"/>
              </a:rPr>
              <a:t>: EXISTEM OUTRAS </a:t>
            </a:r>
            <a:r>
              <a:rPr lang="pt-BR" sz="1300" b="1" dirty="0" smtClean="0">
                <a:latin typeface="Arial" charset="0"/>
                <a:cs typeface="+mn-cs"/>
              </a:rPr>
              <a:t>ASSOCIAÇÕES POSSÍVEIS.</a:t>
            </a:r>
            <a:endParaRPr lang="pt-BR" sz="1300" b="1" dirty="0">
              <a:latin typeface="Arial" charset="0"/>
              <a:cs typeface="+mn-cs"/>
            </a:endParaRPr>
          </a:p>
        </p:txBody>
      </p:sp>
      <p:sp>
        <p:nvSpPr>
          <p:cNvPr id="6147" name="Text Box 1030"/>
          <p:cNvSpPr txBox="1">
            <a:spLocks noChangeArrowheads="1"/>
          </p:cNvSpPr>
          <p:nvPr/>
        </p:nvSpPr>
        <p:spPr bwMode="auto">
          <a:xfrm>
            <a:off x="460375" y="304800"/>
            <a:ext cx="7696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4000">
                <a:solidFill>
                  <a:srgbClr val="0099CC"/>
                </a:solidFill>
                <a:latin typeface="Haettenschweiler" pitchFamily="34" charset="0"/>
              </a:rPr>
              <a:t>APRESENTAÇÃO</a:t>
            </a:r>
            <a:r>
              <a:rPr lang="pt-BR" sz="2400">
                <a:latin typeface="Haettenschweiler" pitchFamily="34" charset="0"/>
              </a:rPr>
              <a:t> </a:t>
            </a:r>
            <a:r>
              <a:rPr lang="pt-BR" sz="3200">
                <a:latin typeface="Haettenschweiler" pitchFamily="34" charset="0"/>
              </a:rPr>
              <a:t>DO HARDWARE</a:t>
            </a:r>
            <a:endParaRPr lang="pt-BR" sz="4000">
              <a:solidFill>
                <a:srgbClr val="3E30F6"/>
              </a:solidFill>
              <a:latin typeface="Haettenschweiler" pitchFamily="34" charset="0"/>
            </a:endParaRPr>
          </a:p>
        </p:txBody>
      </p:sp>
      <p:sp>
        <p:nvSpPr>
          <p:cNvPr id="34850" name="Text Box 1058"/>
          <p:cNvSpPr txBox="1">
            <a:spLocks noChangeArrowheads="1"/>
          </p:cNvSpPr>
          <p:nvPr/>
        </p:nvSpPr>
        <p:spPr bwMode="auto">
          <a:xfrm>
            <a:off x="4303713" y="5133975"/>
            <a:ext cx="4700587" cy="1325563"/>
          </a:xfrm>
          <a:prstGeom prst="rect">
            <a:avLst/>
          </a:prstGeom>
          <a:gradFill rotWithShape="0">
            <a:gsLst>
              <a:gs pos="0">
                <a:srgbClr val="CCECFF"/>
              </a:gs>
              <a:gs pos="100000">
                <a:srgbClr val="0099CC"/>
              </a:gs>
            </a:gsLst>
            <a:lin ang="0" scaled="1"/>
          </a:gradFill>
          <a:ln w="38100">
            <a:noFill/>
            <a:miter lim="800000"/>
            <a:headEnd/>
            <a:tailEnd/>
          </a:ln>
          <a:effectLst>
            <a:outerShdw dist="117088" dir="2963922" algn="ctr" rotWithShape="0">
              <a:schemeClr val="tx1"/>
            </a:outerShdw>
          </a:effectLst>
        </p:spPr>
        <p:txBody>
          <a:bodyPr lIns="108000" tIns="108000" rIns="108000" bIns="108000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000" b="1" i="1" dirty="0">
                <a:latin typeface="Arial" charset="0"/>
                <a:cs typeface="+mn-cs"/>
              </a:rPr>
              <a:t>PRECISÃO GARANTIDA</a:t>
            </a:r>
          </a:p>
          <a:p>
            <a:pPr algn="just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pt-BR" sz="1300" b="1" cap="all" dirty="0">
                <a:latin typeface="Arial" charset="0"/>
                <a:cs typeface="+mn-cs"/>
              </a:rPr>
              <a:t>Amplitude: MENOR ou Igual à 0,04% da leitura + 0,01% do range.</a:t>
            </a:r>
          </a:p>
          <a:p>
            <a:pPr algn="just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pt-BR" sz="1300" b="1" cap="all" dirty="0">
                <a:latin typeface="Arial" charset="0"/>
                <a:cs typeface="+mn-cs"/>
              </a:rPr>
              <a:t>Ângulo: MENOR ou Igual à 0,1º.</a:t>
            </a:r>
          </a:p>
        </p:txBody>
      </p:sp>
      <p:cxnSp>
        <p:nvCxnSpPr>
          <p:cNvPr id="6150" name="Conector reto 28"/>
          <p:cNvCxnSpPr>
            <a:cxnSpLocks noChangeShapeType="1"/>
            <a:stCxn id="6152" idx="2"/>
          </p:cNvCxnSpPr>
          <p:nvPr/>
        </p:nvCxnSpPr>
        <p:spPr bwMode="auto">
          <a:xfrm>
            <a:off x="1247775" y="2667000"/>
            <a:ext cx="19050" cy="1504950"/>
          </a:xfrm>
          <a:prstGeom prst="lin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6151" name="Conector de seta reta 32"/>
          <p:cNvCxnSpPr>
            <a:cxnSpLocks noChangeShapeType="1"/>
          </p:cNvCxnSpPr>
          <p:nvPr/>
        </p:nvCxnSpPr>
        <p:spPr bwMode="auto">
          <a:xfrm flipV="1">
            <a:off x="1263650" y="4140200"/>
            <a:ext cx="736600" cy="11113"/>
          </a:xfrm>
          <a:prstGeom prst="straightConnector1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6152" name="Retângulo 12"/>
          <p:cNvSpPr>
            <a:spLocks noChangeArrowheads="1"/>
          </p:cNvSpPr>
          <p:nvPr/>
        </p:nvSpPr>
        <p:spPr bwMode="auto">
          <a:xfrm>
            <a:off x="666750" y="1638300"/>
            <a:ext cx="1162050" cy="1028700"/>
          </a:xfrm>
          <a:prstGeom prst="rect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animBg="1" autoUpdateAnimBg="0"/>
      <p:bldP spid="34850" grpId="0" animBg="1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50000"/>
              </a:spcBef>
              <a:defRPr/>
            </a:pPr>
            <a:r>
              <a:rPr lang="pt-BR" sz="4000" kern="1200" dirty="0" smtClean="0">
                <a:solidFill>
                  <a:srgbClr val="0099CC"/>
                </a:solidFill>
                <a:ea typeface="+mn-ea"/>
                <a:cs typeface="+mn-cs"/>
              </a:rPr>
              <a:t>Pré-Ajustes </a:t>
            </a:r>
            <a:r>
              <a:rPr lang="pt-BR" sz="3200" kern="1200" dirty="0" smtClean="0">
                <a:solidFill>
                  <a:schemeClr val="tx1"/>
                </a:solidFill>
                <a:ea typeface="+mn-ea"/>
                <a:cs typeface="+mn-cs"/>
              </a:rPr>
              <a:t>Differential e Distance</a:t>
            </a:r>
          </a:p>
        </p:txBody>
      </p:sp>
      <p:sp>
        <p:nvSpPr>
          <p:cNvPr id="4" name="Retângulo 3"/>
          <p:cNvSpPr/>
          <p:nvPr/>
        </p:nvSpPr>
        <p:spPr>
          <a:xfrm>
            <a:off x="180975" y="1009650"/>
            <a:ext cx="1673225" cy="22313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2000" dirty="0" smtClean="0">
                <a:solidFill>
                  <a:srgbClr val="0099CC"/>
                </a:solidFill>
                <a:cs typeface="Arial" charset="0"/>
              </a:rPr>
              <a:t>Differential</a:t>
            </a:r>
            <a:endParaRPr lang="pt-BR" sz="2000" dirty="0">
              <a:solidFill>
                <a:srgbClr val="0099CC"/>
              </a:solidFill>
              <a:cs typeface="Arial" charset="0"/>
            </a:endParaRP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pt-BR" dirty="0"/>
              <a:t>Os principais relés diferenciais do mercado já possuem uma máscara onde o nome de seus ajustes são idênticos aos do </a:t>
            </a:r>
            <a:r>
              <a:rPr lang="pt-BR" dirty="0" smtClean="0"/>
              <a:t>software, de </a:t>
            </a:r>
            <a:r>
              <a:rPr lang="pt-BR" dirty="0"/>
              <a:t>modo a facilitar a parametrização do teste para o usuário.</a:t>
            </a:r>
          </a:p>
        </p:txBody>
      </p:sp>
      <p:sp>
        <p:nvSpPr>
          <p:cNvPr id="5" name="Retângulo 4"/>
          <p:cNvSpPr/>
          <p:nvPr/>
        </p:nvSpPr>
        <p:spPr>
          <a:xfrm>
            <a:off x="4635500" y="958850"/>
            <a:ext cx="1676400" cy="22313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2000" dirty="0" smtClean="0">
                <a:solidFill>
                  <a:srgbClr val="0099CC"/>
                </a:solidFill>
                <a:cs typeface="Arial" charset="0"/>
              </a:rPr>
              <a:t>Distance</a:t>
            </a:r>
            <a:endParaRPr lang="pt-BR" sz="2000" dirty="0">
              <a:solidFill>
                <a:srgbClr val="0099CC"/>
              </a:solidFill>
              <a:cs typeface="Arial" charset="0"/>
            </a:endParaRP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pt-BR" dirty="0"/>
              <a:t>Os principais relés de distância do mercado já possuem uma máscara onde o nome de seus ajustes são idênticos aos do </a:t>
            </a:r>
            <a:r>
              <a:rPr lang="pt-BR" dirty="0" smtClean="0"/>
              <a:t>software, de </a:t>
            </a:r>
            <a:r>
              <a:rPr lang="pt-BR" dirty="0"/>
              <a:t>modo a facilitar a parametrização do teste para o usuário.</a:t>
            </a:r>
          </a:p>
        </p:txBody>
      </p:sp>
      <p:pic>
        <p:nvPicPr>
          <p:cNvPr id="8" name="Imagem 7" descr="1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19151" y="971164"/>
            <a:ext cx="1952898" cy="5525272"/>
          </a:xfrm>
          <a:prstGeom prst="rect">
            <a:avLst/>
          </a:prstGeom>
        </p:spPr>
      </p:pic>
      <p:pic>
        <p:nvPicPr>
          <p:cNvPr id="10" name="Imagem 9" descr="1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68877" y="889000"/>
            <a:ext cx="2330240" cy="596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Espaço Reservado para Conteúdo 10" descr="19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54200" y="1102798"/>
            <a:ext cx="5401470" cy="2859602"/>
          </a:xfr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50000"/>
              </a:spcBef>
              <a:defRPr/>
            </a:pPr>
            <a:r>
              <a:rPr lang="pt-BR" sz="4000" kern="1200" dirty="0" smtClean="0">
                <a:solidFill>
                  <a:srgbClr val="0099CC"/>
                </a:solidFill>
                <a:ea typeface="+mn-ea"/>
                <a:cs typeface="+mn-cs"/>
              </a:rPr>
              <a:t>Software </a:t>
            </a:r>
            <a:r>
              <a:rPr lang="pt-BR" sz="3200" kern="1200" dirty="0" smtClean="0">
                <a:solidFill>
                  <a:schemeClr val="tx1"/>
                </a:solidFill>
                <a:ea typeface="+mn-ea"/>
                <a:cs typeface="+mn-cs"/>
              </a:rPr>
              <a:t>Harmonic Restraint</a:t>
            </a:r>
          </a:p>
        </p:txBody>
      </p:sp>
      <p:sp>
        <p:nvSpPr>
          <p:cNvPr id="4" name="Retângulo 3"/>
          <p:cNvSpPr/>
          <p:nvPr/>
        </p:nvSpPr>
        <p:spPr>
          <a:xfrm>
            <a:off x="2489200" y="1114425"/>
            <a:ext cx="2819400" cy="9382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2000" dirty="0">
                <a:solidFill>
                  <a:srgbClr val="0099CC"/>
                </a:solidFill>
                <a:cs typeface="Arial" charset="0"/>
              </a:rPr>
              <a:t>Teste de Ponto</a:t>
            </a: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pt-BR" dirty="0"/>
              <a:t>Verifica automaticamente se um determinado ponto está na região de operação ou de bloqueio.</a:t>
            </a:r>
          </a:p>
        </p:txBody>
      </p:sp>
      <p:sp>
        <p:nvSpPr>
          <p:cNvPr id="5" name="Retângulo 4"/>
          <p:cNvSpPr/>
          <p:nvPr/>
        </p:nvSpPr>
        <p:spPr>
          <a:xfrm>
            <a:off x="6554788" y="2398713"/>
            <a:ext cx="2589212" cy="13700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2000" dirty="0">
                <a:solidFill>
                  <a:srgbClr val="0099CC"/>
                </a:solidFill>
                <a:cs typeface="Arial" charset="0"/>
              </a:rPr>
              <a:t>Teste de Busca</a:t>
            </a: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pt-BR" dirty="0"/>
              <a:t>Busca automaticamente os pontos da região entre o bloqueio e </a:t>
            </a:r>
            <a:r>
              <a:rPr lang="pt-BR" dirty="0" smtClean="0"/>
              <a:t>operação, levando </a:t>
            </a:r>
            <a:r>
              <a:rPr lang="pt-BR" dirty="0"/>
              <a:t>em consideração o ajuste do diferencial percentual e diferencial instantâneo.</a:t>
            </a:r>
          </a:p>
        </p:txBody>
      </p:sp>
      <p:sp>
        <p:nvSpPr>
          <p:cNvPr id="9" name="Retângulo 8"/>
          <p:cNvSpPr/>
          <p:nvPr/>
        </p:nvSpPr>
        <p:spPr>
          <a:xfrm>
            <a:off x="0" y="0"/>
            <a:ext cx="1104900" cy="18928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2000" dirty="0" smtClean="0">
                <a:solidFill>
                  <a:srgbClr val="0099CC"/>
                </a:solidFill>
                <a:cs typeface="Arial" charset="0"/>
              </a:rPr>
              <a:t>Harmonic Restraint</a:t>
            </a:r>
            <a:endParaRPr lang="pt-BR" sz="2000" dirty="0">
              <a:solidFill>
                <a:srgbClr val="0099CC"/>
              </a:solidFill>
              <a:cs typeface="Arial" charset="0"/>
            </a:endParaRP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pt-BR" dirty="0"/>
              <a:t>Realiza testes automáticos para harmônicas de </a:t>
            </a:r>
            <a:r>
              <a:rPr lang="pt-BR" dirty="0" smtClean="0"/>
              <a:t>2ª a 10ª  ordem.</a:t>
            </a:r>
            <a:endParaRPr lang="pt-BR" dirty="0"/>
          </a:p>
        </p:txBody>
      </p:sp>
      <p:pic>
        <p:nvPicPr>
          <p:cNvPr id="12" name="Imagem 11" descr="2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33900" y="3966883"/>
            <a:ext cx="4381500" cy="2319617"/>
          </a:xfrm>
          <a:prstGeom prst="rect">
            <a:avLst/>
          </a:prstGeom>
        </p:spPr>
      </p:pic>
      <p:pic>
        <p:nvPicPr>
          <p:cNvPr id="13" name="Imagem 12" descr="2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801" y="3962400"/>
            <a:ext cx="4461934" cy="2362200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0" y="3348038"/>
            <a:ext cx="3152775" cy="11541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2000" dirty="0">
                <a:solidFill>
                  <a:srgbClr val="0099CC"/>
                </a:solidFill>
                <a:cs typeface="Arial" charset="0"/>
              </a:rPr>
              <a:t>Teste de CrossBlock</a:t>
            </a: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pt-BR" dirty="0"/>
              <a:t>Analisa  automaticamente se </a:t>
            </a:r>
            <a:r>
              <a:rPr lang="pt-BR" dirty="0" smtClean="0"/>
              <a:t>está existindo </a:t>
            </a:r>
            <a:r>
              <a:rPr lang="pt-BR" dirty="0"/>
              <a:t>o bloqueio cruzado </a:t>
            </a:r>
            <a:r>
              <a:rPr lang="pt-BR" dirty="0" smtClean="0"/>
              <a:t>da </a:t>
            </a:r>
            <a:r>
              <a:rPr lang="pt-BR" dirty="0"/>
              <a:t>função </a:t>
            </a:r>
            <a:r>
              <a:rPr lang="pt-BR" dirty="0" smtClean="0"/>
              <a:t>diferencial </a:t>
            </a:r>
            <a:r>
              <a:rPr lang="pt-BR" dirty="0"/>
              <a:t>nas outras </a:t>
            </a:r>
            <a:r>
              <a:rPr lang="pt-BR" dirty="0" smtClean="0"/>
              <a:t>fases, quando </a:t>
            </a:r>
            <a:r>
              <a:rPr lang="pt-BR" dirty="0"/>
              <a:t>existe harmônica em pelo menos uma fase.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  <p:bldP spid="6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 descr="2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96543" y="3441700"/>
            <a:ext cx="5667024" cy="300018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kern="1200" dirty="0" smtClean="0">
                <a:solidFill>
                  <a:srgbClr val="0099CC"/>
                </a:solidFill>
              </a:rPr>
              <a:t>Software </a:t>
            </a:r>
            <a:r>
              <a:rPr lang="pt-BR" sz="3200" kern="1200" dirty="0" smtClean="0">
                <a:solidFill>
                  <a:schemeClr val="tx1"/>
                </a:solidFill>
              </a:rPr>
              <a:t>PSB OoS</a:t>
            </a:r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685800" y="4949825"/>
            <a:ext cx="2322513" cy="11541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2000" dirty="0">
                <a:solidFill>
                  <a:srgbClr val="0099CC"/>
                </a:solidFill>
                <a:cs typeface="Arial" charset="0"/>
              </a:rPr>
              <a:t>Simulação de Trajetória</a:t>
            </a: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pt-BR" dirty="0"/>
              <a:t>Permite </a:t>
            </a:r>
            <a:r>
              <a:rPr lang="pt-BR" dirty="0" smtClean="0"/>
              <a:t>ao </a:t>
            </a:r>
            <a:r>
              <a:rPr lang="pt-BR" dirty="0"/>
              <a:t>usuário simular trajetórias </a:t>
            </a:r>
            <a:r>
              <a:rPr lang="pt-BR" dirty="0" smtClean="0"/>
              <a:t>de </a:t>
            </a:r>
            <a:r>
              <a:rPr lang="pt-BR" dirty="0"/>
              <a:t>impedâncias </a:t>
            </a:r>
            <a:r>
              <a:rPr lang="pt-BR" dirty="0" smtClean="0"/>
              <a:t>criando </a:t>
            </a:r>
            <a:r>
              <a:rPr lang="pt-BR" dirty="0"/>
              <a:t>oscilações de potência </a:t>
            </a:r>
            <a:r>
              <a:rPr lang="pt-BR" dirty="0" smtClean="0"/>
              <a:t>de forma </a:t>
            </a:r>
            <a:r>
              <a:rPr lang="pt-BR" dirty="0" smtClean="0"/>
              <a:t>manual.</a:t>
            </a: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6265863" y="1219200"/>
            <a:ext cx="2262187" cy="13684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2000" dirty="0">
                <a:solidFill>
                  <a:srgbClr val="0099CC"/>
                </a:solidFill>
                <a:cs typeface="Arial" charset="0"/>
              </a:rPr>
              <a:t>Simulação do Sistema</a:t>
            </a: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pt-BR" dirty="0"/>
              <a:t>A oscilação de potência é </a:t>
            </a:r>
            <a:r>
              <a:rPr lang="pt-BR" dirty="0" smtClean="0"/>
              <a:t>criada </a:t>
            </a:r>
            <a:r>
              <a:rPr lang="pt-BR" dirty="0"/>
              <a:t>devido a diferença de freqüência entre duas </a:t>
            </a:r>
            <a:r>
              <a:rPr lang="pt-BR" dirty="0" smtClean="0"/>
              <a:t>fontes, podendo </a:t>
            </a:r>
            <a:r>
              <a:rPr lang="pt-BR" dirty="0"/>
              <a:t>ser síncrona ou assíncrona.</a:t>
            </a:r>
          </a:p>
        </p:txBody>
      </p:sp>
      <p:pic>
        <p:nvPicPr>
          <p:cNvPr id="11" name="Espaço Reservado para Conteúdo 10" descr="22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7800" y="1316459"/>
            <a:ext cx="5741546" cy="3039642"/>
          </a:xfrm>
        </p:spPr>
      </p:pic>
      <p:sp>
        <p:nvSpPr>
          <p:cNvPr id="8" name="Retângulo 7"/>
          <p:cNvSpPr/>
          <p:nvPr/>
        </p:nvSpPr>
        <p:spPr>
          <a:xfrm>
            <a:off x="12700" y="25400"/>
            <a:ext cx="2489200" cy="11541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2000" dirty="0" smtClean="0">
                <a:solidFill>
                  <a:srgbClr val="0099CC"/>
                </a:solidFill>
                <a:cs typeface="Arial" charset="0"/>
              </a:rPr>
              <a:t>PSB OoS</a:t>
            </a:r>
            <a:endParaRPr lang="pt-BR" sz="2000" dirty="0">
              <a:solidFill>
                <a:srgbClr val="0099CC"/>
              </a:solidFill>
              <a:cs typeface="Arial" charset="0"/>
            </a:endParaRP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pt-BR" dirty="0" smtClean="0"/>
              <a:t>Cria condições </a:t>
            </a:r>
            <a:r>
              <a:rPr lang="pt-BR" dirty="0"/>
              <a:t>de oscilação de </a:t>
            </a:r>
            <a:r>
              <a:rPr lang="pt-BR" dirty="0" smtClean="0"/>
              <a:t>potência, </a:t>
            </a:r>
            <a:r>
              <a:rPr lang="pt-BR" dirty="0"/>
              <a:t>v</a:t>
            </a:r>
            <a:r>
              <a:rPr lang="pt-BR" dirty="0" smtClean="0"/>
              <a:t>erificando </a:t>
            </a:r>
            <a:r>
              <a:rPr lang="pt-BR" dirty="0"/>
              <a:t>a correta atuação da função de </a:t>
            </a:r>
            <a:r>
              <a:rPr lang="pt-BR" dirty="0" smtClean="0"/>
              <a:t>bloqueio e/ ou operação.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2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30600" y="3570941"/>
            <a:ext cx="5613400" cy="297179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pt-BR" kern="1200" dirty="0" smtClean="0">
                <a:solidFill>
                  <a:srgbClr val="0099CC"/>
                </a:solidFill>
              </a:rPr>
              <a:t>Software </a:t>
            </a:r>
            <a:r>
              <a:rPr lang="pt-BR" sz="3200" kern="1200" dirty="0" smtClean="0">
                <a:solidFill>
                  <a:schemeClr val="tx1"/>
                </a:solidFill>
                <a:ea typeface="+mn-ea"/>
                <a:cs typeface="+mn-cs"/>
              </a:rPr>
              <a:t>Overcurrent</a:t>
            </a:r>
          </a:p>
        </p:txBody>
      </p:sp>
      <p:pic>
        <p:nvPicPr>
          <p:cNvPr id="6" name="Espaço Reservado para Conteúdo 5" descr="24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926059"/>
            <a:ext cx="5645591" cy="2988842"/>
          </a:xfrm>
        </p:spPr>
      </p:pic>
      <p:sp>
        <p:nvSpPr>
          <p:cNvPr id="4" name="Retângulo 3"/>
          <p:cNvSpPr/>
          <p:nvPr/>
        </p:nvSpPr>
        <p:spPr>
          <a:xfrm>
            <a:off x="0" y="947738"/>
            <a:ext cx="5670550" cy="93871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2000" dirty="0" smtClean="0">
                <a:solidFill>
                  <a:srgbClr val="0099CC"/>
                </a:solidFill>
                <a:cs typeface="Arial" charset="0"/>
              </a:rPr>
              <a:t>Overcurrent</a:t>
            </a:r>
            <a:endParaRPr lang="pt-BR" sz="2000" dirty="0">
              <a:solidFill>
                <a:srgbClr val="0099CC"/>
              </a:solidFill>
              <a:cs typeface="Arial" charset="0"/>
            </a:endParaRP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pt-BR" dirty="0"/>
              <a:t>Software utilizado para realizar </a:t>
            </a:r>
            <a:r>
              <a:rPr lang="pt-BR" dirty="0" smtClean="0"/>
              <a:t>testes </a:t>
            </a:r>
            <a:r>
              <a:rPr lang="pt-BR" dirty="0" smtClean="0"/>
              <a:t>automáticos </a:t>
            </a:r>
            <a:r>
              <a:rPr lang="pt-BR" dirty="0" smtClean="0"/>
              <a:t>em elementos com ou sem direcionalidade de sobrecorrente sejam eles: fase</a:t>
            </a:r>
            <a:r>
              <a:rPr lang="pt-BR" dirty="0"/>
              <a:t>, terra, </a:t>
            </a:r>
            <a:r>
              <a:rPr lang="pt-BR" dirty="0" smtClean="0"/>
              <a:t>sequência </a:t>
            </a:r>
            <a:r>
              <a:rPr lang="pt-BR" dirty="0"/>
              <a:t>negativa ou zero. </a:t>
            </a:r>
          </a:p>
        </p:txBody>
      </p:sp>
      <p:sp>
        <p:nvSpPr>
          <p:cNvPr id="9" name="Retângulo 8"/>
          <p:cNvSpPr/>
          <p:nvPr/>
        </p:nvSpPr>
        <p:spPr>
          <a:xfrm>
            <a:off x="0" y="5041900"/>
            <a:ext cx="2252662" cy="93871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2000" dirty="0">
                <a:solidFill>
                  <a:srgbClr val="0099CC"/>
                </a:solidFill>
                <a:cs typeface="Arial" charset="0"/>
              </a:rPr>
              <a:t>Teste de </a:t>
            </a:r>
            <a:r>
              <a:rPr lang="pt-BR" sz="2000" dirty="0" smtClean="0">
                <a:solidFill>
                  <a:srgbClr val="0099CC"/>
                </a:solidFill>
                <a:cs typeface="Arial" charset="0"/>
              </a:rPr>
              <a:t>Pickup</a:t>
            </a:r>
            <a:endParaRPr lang="pt-BR" sz="2000" dirty="0">
              <a:solidFill>
                <a:srgbClr val="0099CC"/>
              </a:solidFill>
              <a:cs typeface="Arial" charset="0"/>
            </a:endParaRP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pt-BR" dirty="0" smtClean="0"/>
              <a:t>Verifica se o pick-up e/ou drop out está dentro da tolerância prevista.</a:t>
            </a:r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6129338" y="2641600"/>
            <a:ext cx="2214562" cy="93871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2000" dirty="0">
                <a:solidFill>
                  <a:srgbClr val="0099CC"/>
                </a:solidFill>
                <a:cs typeface="Arial" charset="0"/>
              </a:rPr>
              <a:t>Teste de </a:t>
            </a:r>
            <a:r>
              <a:rPr lang="pt-BR" sz="2000" dirty="0" smtClean="0">
                <a:solidFill>
                  <a:srgbClr val="0099CC"/>
                </a:solidFill>
                <a:cs typeface="Arial" charset="0"/>
              </a:rPr>
              <a:t>Tempo</a:t>
            </a:r>
            <a:endParaRPr lang="pt-BR" sz="2000" dirty="0">
              <a:solidFill>
                <a:srgbClr val="0099CC"/>
              </a:solidFill>
              <a:cs typeface="Arial" charset="0"/>
            </a:endParaRP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pt-BR" dirty="0" smtClean="0"/>
              <a:t>Verifica se o tempo de operação está dentro da tolerância prevista.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 descr="5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400" y="3853329"/>
            <a:ext cx="4500035" cy="2382371"/>
          </a:xfrm>
          <a:prstGeom prst="rect">
            <a:avLst/>
          </a:prstGeom>
        </p:spPr>
      </p:pic>
      <p:pic>
        <p:nvPicPr>
          <p:cNvPr id="14" name="Imagem 13" descr="5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7399" y="1170455"/>
            <a:ext cx="5057775" cy="267764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50000"/>
              </a:spcBef>
              <a:defRPr/>
            </a:pPr>
            <a:r>
              <a:rPr lang="pt-BR" sz="4000" kern="1200" dirty="0" smtClean="0">
                <a:solidFill>
                  <a:srgbClr val="0099CC"/>
                </a:solidFill>
                <a:ea typeface="+mn-ea"/>
                <a:cs typeface="+mn-cs"/>
              </a:rPr>
              <a:t>Software </a:t>
            </a:r>
            <a:r>
              <a:rPr lang="pt-BR" sz="3200" kern="1200" dirty="0" smtClean="0">
                <a:solidFill>
                  <a:schemeClr val="tx1"/>
                </a:solidFill>
                <a:ea typeface="+mn-ea"/>
                <a:cs typeface="+mn-cs"/>
              </a:rPr>
              <a:t>Power Directional</a:t>
            </a:r>
          </a:p>
        </p:txBody>
      </p:sp>
      <p:sp>
        <p:nvSpPr>
          <p:cNvPr id="4" name="Retângulo 3"/>
          <p:cNvSpPr/>
          <p:nvPr/>
        </p:nvSpPr>
        <p:spPr>
          <a:xfrm>
            <a:off x="2489200" y="1114425"/>
            <a:ext cx="2593975" cy="93871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2000" dirty="0">
                <a:solidFill>
                  <a:srgbClr val="0099CC"/>
                </a:solidFill>
                <a:cs typeface="Arial" charset="0"/>
              </a:rPr>
              <a:t>Teste de Disparo</a:t>
            </a: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pt-BR" dirty="0"/>
              <a:t>O usuário define os valores de </a:t>
            </a:r>
            <a:r>
              <a:rPr lang="pt-BR" dirty="0" smtClean="0"/>
              <a:t>potência e o software avalia a operação.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6448425" y="2922588"/>
            <a:ext cx="2695575" cy="93871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2000" dirty="0">
                <a:solidFill>
                  <a:srgbClr val="0099CC"/>
                </a:solidFill>
                <a:cs typeface="Arial" charset="0"/>
              </a:rPr>
              <a:t>Teste de Busca</a:t>
            </a: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pt-BR" dirty="0"/>
              <a:t>Busca automaticamente os pontos da região entre operação e não operação </a:t>
            </a:r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0" y="3348038"/>
            <a:ext cx="3152775" cy="11541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2000" dirty="0">
                <a:solidFill>
                  <a:srgbClr val="0099CC"/>
                </a:solidFill>
                <a:cs typeface="Arial" charset="0"/>
              </a:rPr>
              <a:t>Teste de Percurso</a:t>
            </a: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pt-BR" dirty="0"/>
              <a:t>Possui o objetivo de confirmar se ocorre a atuação </a:t>
            </a:r>
            <a:r>
              <a:rPr lang="pt-BR" dirty="0" smtClean="0"/>
              <a:t>quando se altera os três valores de potência ao mesmo tempo.</a:t>
            </a:r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0" y="0"/>
            <a:ext cx="1765300" cy="11541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2000" dirty="0" smtClean="0">
                <a:solidFill>
                  <a:srgbClr val="0099CC"/>
                </a:solidFill>
                <a:cs typeface="Arial" charset="0"/>
              </a:rPr>
              <a:t>Power Directional</a:t>
            </a:r>
            <a:endParaRPr lang="pt-BR" sz="2000" dirty="0">
              <a:solidFill>
                <a:srgbClr val="0099CC"/>
              </a:solidFill>
              <a:cs typeface="Arial" charset="0"/>
            </a:endParaRP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pt-BR" dirty="0" smtClean="0"/>
              <a:t>Verifica os elementos direcionais de potência ativa, reativa ou aparente.</a:t>
            </a:r>
            <a:endParaRPr lang="pt-BR" dirty="0"/>
          </a:p>
        </p:txBody>
      </p:sp>
      <p:pic>
        <p:nvPicPr>
          <p:cNvPr id="13" name="Imagem 12" descr="2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33900" y="3891429"/>
            <a:ext cx="4457700" cy="2359959"/>
          </a:xfrm>
          <a:prstGeom prst="rect">
            <a:avLst/>
          </a:prstGeom>
        </p:spPr>
      </p:pic>
      <p:pic>
        <p:nvPicPr>
          <p:cNvPr id="15" name="Imagem 14" descr="5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84700" y="3866029"/>
            <a:ext cx="4476045" cy="23696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 descr="2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99" y="3891429"/>
            <a:ext cx="4452057" cy="2356971"/>
          </a:xfrm>
          <a:prstGeom prst="rect">
            <a:avLst/>
          </a:prstGeom>
        </p:spPr>
      </p:pic>
      <p:pic>
        <p:nvPicPr>
          <p:cNvPr id="10" name="Imagem 9" descr="2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2800" y="1414929"/>
            <a:ext cx="4635500" cy="245408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50000"/>
              </a:spcBef>
              <a:defRPr/>
            </a:pPr>
            <a:r>
              <a:rPr lang="pt-BR" sz="4000" kern="1200" dirty="0" smtClean="0">
                <a:solidFill>
                  <a:srgbClr val="0099CC"/>
                </a:solidFill>
                <a:ea typeface="+mn-ea"/>
                <a:cs typeface="+mn-cs"/>
              </a:rPr>
              <a:t>Software </a:t>
            </a:r>
            <a:r>
              <a:rPr lang="pt-BR" sz="3200" kern="1200" dirty="0" smtClean="0">
                <a:solidFill>
                  <a:schemeClr val="tx1"/>
                </a:solidFill>
                <a:ea typeface="+mn-ea"/>
                <a:cs typeface="+mn-cs"/>
              </a:rPr>
              <a:t>Synchronism</a:t>
            </a:r>
          </a:p>
        </p:txBody>
      </p:sp>
      <p:sp>
        <p:nvSpPr>
          <p:cNvPr id="4" name="Retângulo 3"/>
          <p:cNvSpPr/>
          <p:nvPr/>
        </p:nvSpPr>
        <p:spPr>
          <a:xfrm>
            <a:off x="2489200" y="1114425"/>
            <a:ext cx="2593975" cy="11541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2000" dirty="0">
                <a:solidFill>
                  <a:srgbClr val="0099CC"/>
                </a:solidFill>
                <a:cs typeface="Arial" charset="0"/>
              </a:rPr>
              <a:t>Teste de Disparo</a:t>
            </a: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pt-BR" dirty="0"/>
              <a:t>O usuário define os valores de tensão,frequência e ângulo de cada sistema e verifica se ocorre o sincronismo.</a:t>
            </a:r>
          </a:p>
        </p:txBody>
      </p:sp>
      <p:sp>
        <p:nvSpPr>
          <p:cNvPr id="5" name="Retângulo 4"/>
          <p:cNvSpPr/>
          <p:nvPr/>
        </p:nvSpPr>
        <p:spPr>
          <a:xfrm>
            <a:off x="6448425" y="2732088"/>
            <a:ext cx="2695575" cy="11541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2000" dirty="0">
                <a:solidFill>
                  <a:srgbClr val="0099CC"/>
                </a:solidFill>
                <a:cs typeface="Arial" charset="0"/>
              </a:rPr>
              <a:t>Teste de Busca</a:t>
            </a: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pt-BR" dirty="0"/>
              <a:t>Busca automaticamente os pontos da região entre operação e não operação do sincronismo.</a:t>
            </a:r>
          </a:p>
        </p:txBody>
      </p:sp>
      <p:sp>
        <p:nvSpPr>
          <p:cNvPr id="6" name="Retângulo 5"/>
          <p:cNvSpPr/>
          <p:nvPr/>
        </p:nvSpPr>
        <p:spPr>
          <a:xfrm>
            <a:off x="0" y="3348038"/>
            <a:ext cx="3152775" cy="11541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2000" dirty="0">
                <a:solidFill>
                  <a:srgbClr val="0099CC"/>
                </a:solidFill>
                <a:cs typeface="Arial" charset="0"/>
              </a:rPr>
              <a:t>Teste de Percurso</a:t>
            </a: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pt-BR" dirty="0"/>
              <a:t>Possui o objetivo de confirmar se ocorre a atuação para uma variação de tensão e frequência pré-definida pelo </a:t>
            </a:r>
            <a:r>
              <a:rPr lang="pt-BR" dirty="0" smtClean="0"/>
              <a:t>usuário.</a:t>
            </a:r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0" y="0"/>
            <a:ext cx="1497013" cy="9382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2000" dirty="0" smtClean="0">
                <a:solidFill>
                  <a:srgbClr val="0099CC"/>
                </a:solidFill>
                <a:cs typeface="Arial" charset="0"/>
              </a:rPr>
              <a:t>Synchronism</a:t>
            </a:r>
            <a:endParaRPr lang="pt-BR" sz="2000" dirty="0">
              <a:solidFill>
                <a:srgbClr val="0099CC"/>
              </a:solidFill>
              <a:cs typeface="Arial" charset="0"/>
            </a:endParaRP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pt-BR" dirty="0"/>
              <a:t>Verifica o sincronismo entre dois sistemas.</a:t>
            </a:r>
          </a:p>
        </p:txBody>
      </p:sp>
      <p:pic>
        <p:nvPicPr>
          <p:cNvPr id="13" name="Imagem 12" descr="2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33900" y="3891429"/>
            <a:ext cx="4457700" cy="23599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 descr="3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018429"/>
            <a:ext cx="4452056" cy="2356971"/>
          </a:xfrm>
          <a:prstGeom prst="rect">
            <a:avLst/>
          </a:prstGeom>
        </p:spPr>
      </p:pic>
      <p:pic>
        <p:nvPicPr>
          <p:cNvPr id="10" name="Imagem 9" descr="2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30400" y="1491129"/>
            <a:ext cx="4724400" cy="2501153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50000"/>
              </a:spcBef>
              <a:defRPr/>
            </a:pPr>
            <a:r>
              <a:rPr lang="pt-BR" sz="4000" kern="1200" dirty="0" smtClean="0">
                <a:solidFill>
                  <a:srgbClr val="0099CC"/>
                </a:solidFill>
                <a:ea typeface="+mn-ea"/>
                <a:cs typeface="+mn-cs"/>
              </a:rPr>
              <a:t>Software </a:t>
            </a:r>
            <a:r>
              <a:rPr lang="pt-BR" sz="3200" kern="1200" dirty="0" smtClean="0">
                <a:solidFill>
                  <a:schemeClr val="tx1"/>
                </a:solidFill>
                <a:ea typeface="+mn-ea"/>
                <a:cs typeface="+mn-cs"/>
              </a:rPr>
              <a:t>Volts / Hertz</a:t>
            </a:r>
          </a:p>
        </p:txBody>
      </p:sp>
      <p:sp>
        <p:nvSpPr>
          <p:cNvPr id="4" name="Retângulo 3"/>
          <p:cNvSpPr/>
          <p:nvPr/>
        </p:nvSpPr>
        <p:spPr>
          <a:xfrm>
            <a:off x="4178300" y="1025525"/>
            <a:ext cx="2819400" cy="9382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2000" dirty="0">
                <a:solidFill>
                  <a:srgbClr val="0099CC"/>
                </a:solidFill>
                <a:cs typeface="Arial" charset="0"/>
              </a:rPr>
              <a:t>Teste de Tempo</a:t>
            </a: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pt-BR" dirty="0"/>
              <a:t>Levanta a característica da curva de sobreexcitação do equipamento protegido.</a:t>
            </a:r>
          </a:p>
        </p:txBody>
      </p:sp>
      <p:sp>
        <p:nvSpPr>
          <p:cNvPr id="5" name="Retângulo 4"/>
          <p:cNvSpPr/>
          <p:nvPr/>
        </p:nvSpPr>
        <p:spPr>
          <a:xfrm>
            <a:off x="6554788" y="2817813"/>
            <a:ext cx="2589212" cy="11541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2000" dirty="0">
                <a:solidFill>
                  <a:srgbClr val="0099CC"/>
                </a:solidFill>
                <a:cs typeface="Arial" charset="0"/>
              </a:rPr>
              <a:t>Teste de Busca</a:t>
            </a: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pt-BR" dirty="0"/>
              <a:t>Pode-se variar a tensão e frequência iniciais e finais para que verifique </a:t>
            </a:r>
            <a:r>
              <a:rPr lang="pt-BR" dirty="0" smtClean="0"/>
              <a:t>se </a:t>
            </a:r>
            <a:r>
              <a:rPr lang="pt-BR" dirty="0"/>
              <a:t>há atuação da função.</a:t>
            </a:r>
          </a:p>
        </p:txBody>
      </p:sp>
      <p:sp>
        <p:nvSpPr>
          <p:cNvPr id="6" name="Retângulo 5"/>
          <p:cNvSpPr/>
          <p:nvPr/>
        </p:nvSpPr>
        <p:spPr>
          <a:xfrm>
            <a:off x="0" y="3348038"/>
            <a:ext cx="3152775" cy="11541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2000" dirty="0">
                <a:solidFill>
                  <a:srgbClr val="0099CC"/>
                </a:solidFill>
                <a:cs typeface="Arial" charset="0"/>
              </a:rPr>
              <a:t>Teste de Percurso</a:t>
            </a: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pt-BR" dirty="0"/>
              <a:t>Testa a função de sobreexcitação para situações onde ocorra variação de tensão e variação de frequência ao mesmo tempo.</a:t>
            </a:r>
          </a:p>
        </p:txBody>
      </p:sp>
      <p:sp>
        <p:nvSpPr>
          <p:cNvPr id="9" name="Retângulo 8"/>
          <p:cNvSpPr/>
          <p:nvPr/>
        </p:nvSpPr>
        <p:spPr>
          <a:xfrm>
            <a:off x="0" y="0"/>
            <a:ext cx="2600325" cy="15843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2000" dirty="0">
                <a:solidFill>
                  <a:srgbClr val="0099CC"/>
                </a:solidFill>
                <a:cs typeface="Arial" charset="0"/>
              </a:rPr>
              <a:t>Volts </a:t>
            </a:r>
            <a:r>
              <a:rPr lang="pt-BR" sz="2000" dirty="0" smtClean="0">
                <a:solidFill>
                  <a:srgbClr val="0099CC"/>
                </a:solidFill>
                <a:cs typeface="Arial" charset="0"/>
              </a:rPr>
              <a:t>/ </a:t>
            </a:r>
            <a:r>
              <a:rPr lang="pt-BR" sz="2000" dirty="0">
                <a:solidFill>
                  <a:srgbClr val="0099CC"/>
                </a:solidFill>
                <a:cs typeface="Arial" charset="0"/>
              </a:rPr>
              <a:t>Hertz</a:t>
            </a: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pt-BR" dirty="0"/>
              <a:t>Realiza testes automáticos em relés de sobreexcitação. Permite que o usuário ajuste as faixas de variação de tensão ou frequência e verifique se existe atuação e se está dentro do tempo previsto.</a:t>
            </a:r>
          </a:p>
        </p:txBody>
      </p:sp>
      <p:pic>
        <p:nvPicPr>
          <p:cNvPr id="11" name="Imagem 10" descr="3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83098" y="3980329"/>
            <a:ext cx="4572002" cy="24204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3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67050" y="1170454"/>
            <a:ext cx="6076950" cy="321720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kern="1200" dirty="0" smtClean="0">
                <a:solidFill>
                  <a:srgbClr val="0099CC"/>
                </a:solidFill>
              </a:rPr>
              <a:t>Software </a:t>
            </a:r>
            <a:r>
              <a:rPr lang="pt-BR" sz="3200" kern="1200" dirty="0" smtClean="0">
                <a:solidFill>
                  <a:schemeClr val="tx1"/>
                </a:solidFill>
                <a:ea typeface="+mn-ea"/>
                <a:cs typeface="+mn-cs"/>
              </a:rPr>
              <a:t>Ramp</a:t>
            </a:r>
          </a:p>
        </p:txBody>
      </p:sp>
      <p:sp>
        <p:nvSpPr>
          <p:cNvPr id="4" name="Retângulo 3"/>
          <p:cNvSpPr/>
          <p:nvPr/>
        </p:nvSpPr>
        <p:spPr>
          <a:xfrm>
            <a:off x="0" y="0"/>
            <a:ext cx="2528888" cy="23383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2000" dirty="0" smtClean="0">
                <a:solidFill>
                  <a:srgbClr val="0099CC"/>
                </a:solidFill>
                <a:cs typeface="Arial" charset="0"/>
              </a:rPr>
              <a:t>Ramp</a:t>
            </a:r>
            <a:endParaRPr lang="pt-BR" sz="2000" dirty="0">
              <a:solidFill>
                <a:srgbClr val="0099CC"/>
              </a:solidFill>
              <a:cs typeface="Arial" charset="0"/>
            </a:endParaRP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pt-BR" dirty="0"/>
              <a:t>Permite a geração de  </a:t>
            </a:r>
            <a:r>
              <a:rPr lang="pt-BR" dirty="0" smtClean="0"/>
              <a:t>sequências </a:t>
            </a:r>
            <a:r>
              <a:rPr lang="pt-BR" dirty="0"/>
              <a:t>de </a:t>
            </a:r>
            <a:r>
              <a:rPr lang="pt-BR" dirty="0" smtClean="0"/>
              <a:t>eventos, com </a:t>
            </a:r>
            <a:r>
              <a:rPr lang="pt-BR" dirty="0"/>
              <a:t>realização de incremento ou decremento das seguintes grandezas:</a:t>
            </a: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pt-BR" dirty="0"/>
              <a:t>Módulos, ângulos, </a:t>
            </a:r>
            <a:r>
              <a:rPr lang="pt-BR" dirty="0" smtClean="0"/>
              <a:t>frequências</a:t>
            </a:r>
            <a:r>
              <a:rPr lang="pt-BR" dirty="0"/>
              <a:t>, módulos e ângulos, módulos e </a:t>
            </a:r>
            <a:r>
              <a:rPr lang="pt-BR" dirty="0" smtClean="0"/>
              <a:t>frequências</a:t>
            </a:r>
            <a:r>
              <a:rPr lang="pt-BR" dirty="0"/>
              <a:t>, além de dF/dt. Utiliza dois modos de geração direta e pulsada. Permite o controle do tempo de geração entre cada incrementação.</a:t>
            </a:r>
          </a:p>
        </p:txBody>
      </p:sp>
      <p:sp>
        <p:nvSpPr>
          <p:cNvPr id="5" name="Retângulo 4"/>
          <p:cNvSpPr/>
          <p:nvPr/>
        </p:nvSpPr>
        <p:spPr>
          <a:xfrm>
            <a:off x="6370638" y="0"/>
            <a:ext cx="2773362" cy="11541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2000" dirty="0">
                <a:solidFill>
                  <a:srgbClr val="0099CC"/>
                </a:solidFill>
                <a:cs typeface="Arial" charset="0"/>
              </a:rPr>
              <a:t>Avaliação de Sinais</a:t>
            </a: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pt-BR" dirty="0"/>
              <a:t>Permite a verificação se o tempo, nível de binária e amplitude  estão dentro de valores pré-estabelecidos para validação do teste.</a:t>
            </a:r>
          </a:p>
        </p:txBody>
      </p:sp>
      <p:pic>
        <p:nvPicPr>
          <p:cNvPr id="10" name="Espaço Reservado para Conteúdo 9" descr="33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2800503"/>
            <a:ext cx="6533179" cy="3458742"/>
          </a:xfrm>
        </p:spPr>
      </p:pic>
      <p:sp>
        <p:nvSpPr>
          <p:cNvPr id="6" name="Retângulo 5"/>
          <p:cNvSpPr/>
          <p:nvPr/>
        </p:nvSpPr>
        <p:spPr>
          <a:xfrm>
            <a:off x="5961063" y="4195763"/>
            <a:ext cx="2589212" cy="26622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2000" dirty="0">
                <a:solidFill>
                  <a:srgbClr val="0099CC"/>
                </a:solidFill>
                <a:cs typeface="Arial" charset="0"/>
              </a:rPr>
              <a:t>Visualização de Sinais</a:t>
            </a: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pt-BR" dirty="0"/>
              <a:t>Permite o controle de avanço entre uma </a:t>
            </a:r>
            <a:r>
              <a:rPr lang="pt-BR" dirty="0" smtClean="0"/>
              <a:t>sequência </a:t>
            </a:r>
            <a:r>
              <a:rPr lang="pt-BR" dirty="0"/>
              <a:t>e outra através de tempo ou lógica usando entradas binárias. Mostra graficamente  as formas de ondas e estado de entradas e saídas binárias. Permite visualização </a:t>
            </a:r>
            <a:r>
              <a:rPr lang="pt-BR" dirty="0" smtClean="0"/>
              <a:t>dos </a:t>
            </a:r>
            <a:r>
              <a:rPr lang="pt-BR" dirty="0"/>
              <a:t>sinais  em valores  </a:t>
            </a:r>
            <a:r>
              <a:rPr lang="pt-BR" dirty="0" smtClean="0"/>
              <a:t>rms e </a:t>
            </a:r>
            <a:r>
              <a:rPr lang="pt-BR" dirty="0"/>
              <a:t>o tempo em segundos ou ciclos. Escolhe-se entre valores primários ou secundários e valores absolutos ou relativos dos sinais gerados.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ço Reservado para Conteúdo 7" descr="34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1178322"/>
            <a:ext cx="8229600" cy="4356847"/>
          </a:xfr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kern="1200" dirty="0" smtClean="0">
                <a:solidFill>
                  <a:srgbClr val="0099CC"/>
                </a:solidFill>
              </a:rPr>
              <a:t>Software </a:t>
            </a:r>
            <a:r>
              <a:rPr lang="pt-BR" sz="3200" kern="1200" dirty="0" smtClean="0">
                <a:solidFill>
                  <a:schemeClr val="tx1"/>
                </a:solidFill>
                <a:ea typeface="+mn-ea"/>
                <a:cs typeface="+mn-cs"/>
              </a:rPr>
              <a:t>Sequencer</a:t>
            </a:r>
          </a:p>
        </p:txBody>
      </p:sp>
      <p:sp>
        <p:nvSpPr>
          <p:cNvPr id="4" name="Retângulo 3"/>
          <p:cNvSpPr/>
          <p:nvPr/>
        </p:nvSpPr>
        <p:spPr>
          <a:xfrm>
            <a:off x="0" y="0"/>
            <a:ext cx="2951163" cy="21240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2000" dirty="0" smtClean="0">
                <a:solidFill>
                  <a:srgbClr val="0099CC"/>
                </a:solidFill>
                <a:cs typeface="Arial" charset="0"/>
              </a:rPr>
              <a:t>Sequencer</a:t>
            </a:r>
            <a:endParaRPr lang="pt-BR" sz="2000" dirty="0">
              <a:solidFill>
                <a:srgbClr val="0099CC"/>
              </a:solidFill>
              <a:cs typeface="Arial" charset="0"/>
            </a:endParaRP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pt-BR" dirty="0"/>
              <a:t>Possibilita </a:t>
            </a:r>
            <a:r>
              <a:rPr lang="pt-BR" dirty="0" smtClean="0"/>
              <a:t>ao </a:t>
            </a:r>
            <a:r>
              <a:rPr lang="pt-BR" dirty="0"/>
              <a:t>usuário  modificar a frequência. Possui a vantagem de inserir diretamente valores de:</a:t>
            </a: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pt-BR" dirty="0"/>
              <a:t>Harmônica, componentes simétricas, fase-fase, potência, Z e I constantes e Z e V constantes. O software converte automaticamente para valores de </a:t>
            </a:r>
            <a:r>
              <a:rPr lang="pt-BR" dirty="0" smtClean="0"/>
              <a:t>sequência </a:t>
            </a:r>
            <a:r>
              <a:rPr lang="pt-BR" dirty="0"/>
              <a:t>de fase.</a:t>
            </a:r>
          </a:p>
        </p:txBody>
      </p:sp>
      <p:sp>
        <p:nvSpPr>
          <p:cNvPr id="5" name="Retângulo 4"/>
          <p:cNvSpPr/>
          <p:nvPr/>
        </p:nvSpPr>
        <p:spPr>
          <a:xfrm>
            <a:off x="207963" y="2679700"/>
            <a:ext cx="2125662" cy="35242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2000" dirty="0">
                <a:solidFill>
                  <a:srgbClr val="0099CC"/>
                </a:solidFill>
                <a:cs typeface="Arial" charset="0"/>
              </a:rPr>
              <a:t>Visualização de Sinais</a:t>
            </a: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pt-BR" dirty="0"/>
              <a:t>Permite o controle de avanço entre uma </a:t>
            </a:r>
            <a:r>
              <a:rPr lang="pt-BR" dirty="0" smtClean="0"/>
              <a:t>sequência </a:t>
            </a:r>
            <a:r>
              <a:rPr lang="pt-BR" dirty="0"/>
              <a:t>e outra através de tempo ou lógica usando entradas binárias. Mostra graficamente  as formas de ondas e estado de entradas e saídas binárias. Permite visualização do sinais  em valores  rms e o tempo em segundos ou ciclos. Possui o recurso de visualizar os sinais gerados através de valores primários ou secundários e valores absolutos ou relativos dependendo dos ajustes realizados.</a:t>
            </a:r>
          </a:p>
        </p:txBody>
      </p:sp>
      <p:sp>
        <p:nvSpPr>
          <p:cNvPr id="6" name="Retângulo 5"/>
          <p:cNvSpPr/>
          <p:nvPr/>
        </p:nvSpPr>
        <p:spPr>
          <a:xfrm>
            <a:off x="4691063" y="5605463"/>
            <a:ext cx="3889375" cy="9382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2000" dirty="0">
                <a:solidFill>
                  <a:srgbClr val="0099CC"/>
                </a:solidFill>
                <a:cs typeface="Arial" charset="0"/>
              </a:rPr>
              <a:t>Avaliação de Sinais</a:t>
            </a: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pt-BR" dirty="0"/>
              <a:t>Avalia se o tempo, nível de binária e amplitude  estão dentro de valores pré-estabelecidos para aprovação do teste.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ço Reservado para Conteúdo 6" descr="35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84758"/>
            <a:ext cx="8229600" cy="4356847"/>
          </a:xfr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kern="1200" dirty="0" smtClean="0">
                <a:solidFill>
                  <a:srgbClr val="0099CC"/>
                </a:solidFill>
              </a:rPr>
              <a:t>Software </a:t>
            </a:r>
            <a:r>
              <a:rPr lang="pt-BR" sz="3200" kern="1200" dirty="0" smtClean="0">
                <a:solidFill>
                  <a:schemeClr val="tx1"/>
                </a:solidFill>
                <a:ea typeface="+mn-ea"/>
                <a:cs typeface="+mn-cs"/>
              </a:rPr>
              <a:t>Transient Playback</a:t>
            </a:r>
          </a:p>
        </p:txBody>
      </p:sp>
      <p:sp>
        <p:nvSpPr>
          <p:cNvPr id="4" name="Retângulo 3"/>
          <p:cNvSpPr/>
          <p:nvPr/>
        </p:nvSpPr>
        <p:spPr>
          <a:xfrm>
            <a:off x="2773363" y="1223963"/>
            <a:ext cx="4114800" cy="13700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2000" dirty="0" smtClean="0">
                <a:solidFill>
                  <a:srgbClr val="0099CC"/>
                </a:solidFill>
                <a:cs typeface="Arial" charset="0"/>
              </a:rPr>
              <a:t>Transient Playback</a:t>
            </a:r>
            <a:endParaRPr lang="pt-BR" sz="2000" dirty="0">
              <a:solidFill>
                <a:srgbClr val="0099CC"/>
              </a:solidFill>
              <a:cs typeface="Arial" charset="0"/>
            </a:endParaRP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pt-BR" dirty="0"/>
              <a:t>Reproduz arquivos gerados no formato  COMTRADE. Ideal para reproduzir situações ocorridas em </a:t>
            </a:r>
            <a:r>
              <a:rPr lang="pt-BR" dirty="0" smtClean="0"/>
              <a:t>campo, </a:t>
            </a:r>
            <a:r>
              <a:rPr lang="pt-BR" dirty="0"/>
              <a:t>facilitando a correção de possíveis erros de ajuste na proteção. Reproduz </a:t>
            </a:r>
            <a:r>
              <a:rPr lang="pt-BR" dirty="0" smtClean="0"/>
              <a:t>arquivos </a:t>
            </a:r>
            <a:r>
              <a:rPr lang="pt-BR" dirty="0"/>
              <a:t>gerados pelo software ATP </a:t>
            </a:r>
            <a:r>
              <a:rPr lang="pt-BR" dirty="0" smtClean="0"/>
              <a:t>e gravados por um sniffer do tipo PCAP.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4186238" y="5688013"/>
            <a:ext cx="3889375" cy="9493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2000" dirty="0">
                <a:solidFill>
                  <a:srgbClr val="0099CC"/>
                </a:solidFill>
                <a:cs typeface="Arial" charset="0"/>
              </a:rPr>
              <a:t>Avaliação de Sinais</a:t>
            </a: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pt-BR" dirty="0"/>
              <a:t>Permite a verificação se o tempo, nível de binária e amplitude  estão dentro de valores pré-estabelecidos para validação do teste.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 descr="01_3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7267" y="3255851"/>
            <a:ext cx="1905266" cy="1590897"/>
          </a:xfrm>
          <a:prstGeom prst="rect">
            <a:avLst/>
          </a:prstGeom>
        </p:spPr>
      </p:pic>
      <p:pic>
        <p:nvPicPr>
          <p:cNvPr id="10" name="Imagem 9" descr="7012_frontal_editada_SA_1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619" y="1092312"/>
            <a:ext cx="3504762" cy="1803175"/>
          </a:xfrm>
          <a:prstGeom prst="rect">
            <a:avLst/>
          </a:prstGeom>
        </p:spPr>
      </p:pic>
      <p:sp>
        <p:nvSpPr>
          <p:cNvPr id="34819" name="Text Box 1027"/>
          <p:cNvSpPr txBox="1">
            <a:spLocks noChangeArrowheads="1"/>
          </p:cNvSpPr>
          <p:nvPr/>
        </p:nvSpPr>
        <p:spPr bwMode="auto">
          <a:xfrm>
            <a:off x="4165600" y="933450"/>
            <a:ext cx="4699000" cy="4327525"/>
          </a:xfrm>
          <a:prstGeom prst="rect">
            <a:avLst/>
          </a:prstGeom>
          <a:gradFill rotWithShape="0">
            <a:gsLst>
              <a:gs pos="0">
                <a:srgbClr val="CCECFF"/>
              </a:gs>
              <a:gs pos="100000">
                <a:srgbClr val="0099CC"/>
              </a:gs>
            </a:gsLst>
            <a:lin ang="0" scaled="1"/>
          </a:gradFill>
          <a:ln w="38100">
            <a:noFill/>
            <a:miter lim="800000"/>
            <a:headEnd/>
            <a:tailEnd/>
          </a:ln>
          <a:effectLst>
            <a:outerShdw dist="117088" dir="2963922" algn="ctr" rotWithShape="0">
              <a:schemeClr val="tx1"/>
            </a:outerShdw>
          </a:effectLst>
        </p:spPr>
        <p:txBody>
          <a:bodyPr lIns="108000" tIns="108000" rIns="108000" bIns="108000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000" b="1" i="1" dirty="0">
                <a:latin typeface="Arial" charset="0"/>
                <a:cs typeface="+mn-cs"/>
              </a:rPr>
              <a:t>GERAÇÃO MODO PRIMÁRIO</a:t>
            </a:r>
          </a:p>
          <a:p>
            <a:pPr>
              <a:spcBef>
                <a:spcPct val="50000"/>
              </a:spcBef>
              <a:defRPr/>
            </a:pPr>
            <a:r>
              <a:rPr lang="pt-BR" sz="1300" b="1" dirty="0">
                <a:latin typeface="Arial" charset="0"/>
                <a:cs typeface="+mn-cs"/>
              </a:rPr>
              <a:t>OS CANAIS DE TENSÕES E CORRENTES PODEM SER ASSOCIADOS DE MODO A FORNECER VALORES DE AMPLITUDES E POTÊNCIA ELEVADOS INDICADOS PARA TESTES EM NÍVEIS PRIMÁRIOS.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pt-BR" sz="1300" b="1" dirty="0">
                <a:latin typeface="Arial" charset="0"/>
                <a:cs typeface="+mn-cs"/>
              </a:rPr>
              <a:t> TENSÕES: </a:t>
            </a:r>
            <a:br>
              <a:rPr lang="pt-BR" sz="1300" b="1" dirty="0">
                <a:latin typeface="Arial" charset="0"/>
                <a:cs typeface="+mn-cs"/>
              </a:rPr>
            </a:br>
            <a:r>
              <a:rPr lang="pt-BR" sz="1300" b="1" dirty="0">
                <a:latin typeface="Arial" charset="0"/>
                <a:cs typeface="+mn-cs"/>
              </a:rPr>
              <a:t> </a:t>
            </a:r>
            <a:r>
              <a:rPr lang="pt-BR" sz="1300" b="1" dirty="0" smtClean="0">
                <a:latin typeface="Arial" charset="0"/>
                <a:cs typeface="+mn-cs"/>
              </a:rPr>
              <a:t>2 </a:t>
            </a:r>
            <a:r>
              <a:rPr lang="pt-BR" sz="1300" b="1" dirty="0">
                <a:latin typeface="Arial" charset="0"/>
                <a:cs typeface="+mn-cs"/>
              </a:rPr>
              <a:t>SAÍDAS DE ATÉ 1KV RMS. </a:t>
            </a:r>
            <a:br>
              <a:rPr lang="pt-BR" sz="1300" b="1" dirty="0">
                <a:latin typeface="Arial" charset="0"/>
                <a:cs typeface="+mn-cs"/>
              </a:rPr>
            </a:br>
            <a:r>
              <a:rPr lang="pt-BR" sz="1300" b="1" dirty="0">
                <a:latin typeface="Arial" charset="0"/>
                <a:cs typeface="+mn-cs"/>
              </a:rPr>
              <a:t> </a:t>
            </a:r>
            <a:r>
              <a:rPr lang="pt-BR" sz="1300" b="1" dirty="0" smtClean="0">
                <a:latin typeface="Arial" charset="0"/>
                <a:cs typeface="+mn-cs"/>
              </a:rPr>
              <a:t>POTÊNCIA </a:t>
            </a:r>
            <a:r>
              <a:rPr lang="pt-BR" sz="1300" b="1" dirty="0">
                <a:latin typeface="Arial" charset="0"/>
                <a:cs typeface="+mn-cs"/>
              </a:rPr>
              <a:t>240VA (CADA SAÍDA).</a:t>
            </a:r>
            <a:br>
              <a:rPr lang="pt-BR" sz="1300" b="1" dirty="0">
                <a:latin typeface="Arial" charset="0"/>
                <a:cs typeface="+mn-cs"/>
              </a:rPr>
            </a:br>
            <a:r>
              <a:rPr lang="pt-BR" sz="1300" b="1" dirty="0">
                <a:latin typeface="Arial" charset="0"/>
                <a:cs typeface="+mn-cs"/>
              </a:rPr>
              <a:t> </a:t>
            </a:r>
            <a:r>
              <a:rPr lang="pt-BR" sz="1300" b="1" dirty="0" smtClean="0">
                <a:latin typeface="Arial" charset="0"/>
                <a:cs typeface="+mn-cs"/>
              </a:rPr>
              <a:t>1 </a:t>
            </a:r>
            <a:r>
              <a:rPr lang="pt-BR" sz="1300" b="1" dirty="0">
                <a:latin typeface="Arial" charset="0"/>
                <a:cs typeface="+mn-cs"/>
              </a:rPr>
              <a:t>SAÍDA DE ATÉ 2KV RMS.</a:t>
            </a:r>
            <a:br>
              <a:rPr lang="pt-BR" sz="1300" b="1" dirty="0">
                <a:latin typeface="Arial" charset="0"/>
                <a:cs typeface="+mn-cs"/>
              </a:rPr>
            </a:br>
            <a:r>
              <a:rPr lang="pt-BR" sz="1300" b="1" dirty="0">
                <a:latin typeface="Arial" charset="0"/>
                <a:cs typeface="+mn-cs"/>
              </a:rPr>
              <a:t> </a:t>
            </a:r>
            <a:r>
              <a:rPr lang="pt-BR" sz="1300" b="1" dirty="0" smtClean="0">
                <a:latin typeface="Arial" charset="0"/>
                <a:cs typeface="+mn-cs"/>
              </a:rPr>
              <a:t>POTÊNCIA </a:t>
            </a:r>
            <a:r>
              <a:rPr lang="pt-BR" sz="1300" b="1" dirty="0">
                <a:latin typeface="Arial" charset="0"/>
                <a:cs typeface="+mn-cs"/>
              </a:rPr>
              <a:t>DE 400VA.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pt-BR" sz="1300" b="1" dirty="0">
                <a:latin typeface="Arial" charset="0"/>
                <a:cs typeface="+mn-cs"/>
              </a:rPr>
              <a:t>CORRENTES: </a:t>
            </a:r>
            <a:br>
              <a:rPr lang="pt-BR" sz="1300" b="1" dirty="0">
                <a:latin typeface="Arial" charset="0"/>
                <a:cs typeface="+mn-cs"/>
              </a:rPr>
            </a:br>
            <a:r>
              <a:rPr lang="pt-BR" sz="1300" b="1" dirty="0">
                <a:latin typeface="Arial" charset="0"/>
                <a:cs typeface="+mn-cs"/>
              </a:rPr>
              <a:t>  </a:t>
            </a:r>
            <a:r>
              <a:rPr lang="pt-BR" sz="1300" b="1" dirty="0" smtClean="0">
                <a:latin typeface="Arial" charset="0"/>
                <a:cs typeface="+mn-cs"/>
              </a:rPr>
              <a:t>3 </a:t>
            </a:r>
            <a:r>
              <a:rPr lang="pt-BR" sz="1300" b="1" dirty="0">
                <a:latin typeface="Arial" charset="0"/>
                <a:cs typeface="+mn-cs"/>
              </a:rPr>
              <a:t>SAÍDAS DE ATÉ 100A RMS (CADA SAÍDA</a:t>
            </a:r>
            <a:r>
              <a:rPr lang="pt-BR" sz="1300" b="1" dirty="0" smtClean="0">
                <a:latin typeface="Arial" charset="0"/>
                <a:cs typeface="+mn-cs"/>
              </a:rPr>
              <a:t>).</a:t>
            </a:r>
            <a:br>
              <a:rPr lang="pt-BR" sz="1300" b="1" dirty="0" smtClean="0">
                <a:latin typeface="Arial" charset="0"/>
                <a:cs typeface="+mn-cs"/>
              </a:rPr>
            </a:br>
            <a:r>
              <a:rPr lang="pt-BR" sz="1300" b="1" dirty="0" smtClean="0">
                <a:latin typeface="Arial" charset="0"/>
                <a:cs typeface="+mn-cs"/>
              </a:rPr>
              <a:t>  POTÊNCIA  </a:t>
            </a:r>
            <a:r>
              <a:rPr lang="pt-BR" sz="1300" b="1" dirty="0">
                <a:latin typeface="Arial" charset="0"/>
                <a:cs typeface="+mn-cs"/>
              </a:rPr>
              <a:t>DE 860VA (CADA SAÍDA).</a:t>
            </a:r>
            <a:br>
              <a:rPr lang="pt-BR" sz="1300" b="1" dirty="0">
                <a:latin typeface="Arial" charset="0"/>
                <a:cs typeface="+mn-cs"/>
              </a:rPr>
            </a:br>
            <a:r>
              <a:rPr lang="pt-BR" sz="1300" b="1" dirty="0">
                <a:latin typeface="Arial" charset="0"/>
                <a:cs typeface="+mn-cs"/>
              </a:rPr>
              <a:t>  </a:t>
            </a:r>
            <a:r>
              <a:rPr lang="pt-BR" sz="1300" b="1" dirty="0" smtClean="0">
                <a:latin typeface="Arial" charset="0"/>
                <a:cs typeface="+mn-cs"/>
              </a:rPr>
              <a:t>2 </a:t>
            </a:r>
            <a:r>
              <a:rPr lang="pt-BR" sz="1300" b="1" dirty="0">
                <a:latin typeface="Arial" charset="0"/>
                <a:cs typeface="+mn-cs"/>
              </a:rPr>
              <a:t>SAÍDAS DE ATÉ 150A RMS (CADA SAÍDA). </a:t>
            </a:r>
            <a:br>
              <a:rPr lang="pt-BR" sz="1300" b="1" dirty="0">
                <a:latin typeface="Arial" charset="0"/>
                <a:cs typeface="+mn-cs"/>
              </a:rPr>
            </a:br>
            <a:r>
              <a:rPr lang="pt-BR" sz="1300" b="1" dirty="0">
                <a:latin typeface="Arial" charset="0"/>
                <a:cs typeface="+mn-cs"/>
              </a:rPr>
              <a:t>  </a:t>
            </a:r>
            <a:r>
              <a:rPr lang="pt-BR" sz="1300" b="1" dirty="0" smtClean="0">
                <a:latin typeface="Arial" charset="0"/>
                <a:cs typeface="+mn-cs"/>
              </a:rPr>
              <a:t>POTÊNCIA </a:t>
            </a:r>
            <a:r>
              <a:rPr lang="pt-BR" sz="1300" b="1" dirty="0">
                <a:latin typeface="Arial" charset="0"/>
                <a:cs typeface="+mn-cs"/>
              </a:rPr>
              <a:t>DE  </a:t>
            </a:r>
            <a:r>
              <a:rPr lang="pt-BR" sz="1300" b="1" dirty="0" smtClean="0">
                <a:latin typeface="Arial" charset="0"/>
                <a:cs typeface="+mn-cs"/>
              </a:rPr>
              <a:t>1200VA</a:t>
            </a:r>
            <a:r>
              <a:rPr lang="pt-BR" sz="1300" b="1" dirty="0">
                <a:latin typeface="Arial" charset="0"/>
                <a:cs typeface="+mn-cs"/>
              </a:rPr>
              <a:t>. </a:t>
            </a:r>
            <a:br>
              <a:rPr lang="pt-BR" sz="1300" b="1" dirty="0">
                <a:latin typeface="Arial" charset="0"/>
                <a:cs typeface="+mn-cs"/>
              </a:rPr>
            </a:br>
            <a:r>
              <a:rPr lang="pt-BR" sz="1300" b="1" dirty="0">
                <a:latin typeface="Arial" charset="0"/>
                <a:cs typeface="+mn-cs"/>
              </a:rPr>
              <a:t>  </a:t>
            </a:r>
            <a:r>
              <a:rPr lang="pt-BR" sz="1300" b="1" dirty="0" smtClean="0">
                <a:latin typeface="Arial" charset="0"/>
                <a:cs typeface="+mn-cs"/>
              </a:rPr>
              <a:t>1 </a:t>
            </a:r>
            <a:r>
              <a:rPr lang="pt-BR" sz="1300" b="1" dirty="0">
                <a:latin typeface="Arial" charset="0"/>
                <a:cs typeface="+mn-cs"/>
              </a:rPr>
              <a:t>SAÍDAS DE ATÉ 300A RMS. </a:t>
            </a:r>
            <a:br>
              <a:rPr lang="pt-BR" sz="1300" b="1" dirty="0">
                <a:latin typeface="Arial" charset="0"/>
                <a:cs typeface="+mn-cs"/>
              </a:rPr>
            </a:br>
            <a:r>
              <a:rPr lang="pt-BR" sz="1300" b="1" dirty="0">
                <a:latin typeface="Arial" charset="0"/>
                <a:cs typeface="+mn-cs"/>
              </a:rPr>
              <a:t>  </a:t>
            </a:r>
            <a:r>
              <a:rPr lang="pt-BR" sz="1300" b="1" dirty="0" smtClean="0">
                <a:latin typeface="Arial" charset="0"/>
                <a:cs typeface="+mn-cs"/>
              </a:rPr>
              <a:t>POTÊNCIA </a:t>
            </a:r>
            <a:r>
              <a:rPr lang="pt-BR" sz="1300" b="1" dirty="0">
                <a:latin typeface="Arial" charset="0"/>
                <a:cs typeface="+mn-cs"/>
              </a:rPr>
              <a:t>DE  </a:t>
            </a:r>
            <a:r>
              <a:rPr lang="pt-BR" sz="1300" b="1" dirty="0" smtClean="0">
                <a:latin typeface="Arial" charset="0"/>
                <a:cs typeface="+mn-cs"/>
              </a:rPr>
              <a:t>2400VA</a:t>
            </a:r>
            <a:r>
              <a:rPr lang="pt-BR" sz="1300" b="1" dirty="0">
                <a:latin typeface="Arial" charset="0"/>
                <a:cs typeface="+mn-cs"/>
              </a:rPr>
              <a:t>. 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pt-BR" sz="1300" b="1" dirty="0">
                <a:latin typeface="Arial" charset="0"/>
                <a:cs typeface="+mn-cs"/>
              </a:rPr>
              <a:t>OBS: EXISTEM OUTRAS CONFIGURAÇÕES POSSÍVEIS</a:t>
            </a:r>
          </a:p>
        </p:txBody>
      </p:sp>
      <p:sp>
        <p:nvSpPr>
          <p:cNvPr id="7171" name="Text Box 1030"/>
          <p:cNvSpPr txBox="1">
            <a:spLocks noChangeArrowheads="1"/>
          </p:cNvSpPr>
          <p:nvPr/>
        </p:nvSpPr>
        <p:spPr bwMode="auto">
          <a:xfrm>
            <a:off x="685800" y="304800"/>
            <a:ext cx="7696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4000">
                <a:solidFill>
                  <a:srgbClr val="0099CC"/>
                </a:solidFill>
                <a:latin typeface="Haettenschweiler" pitchFamily="34" charset="0"/>
              </a:rPr>
              <a:t>APRESENTAÇÃO</a:t>
            </a:r>
            <a:r>
              <a:rPr lang="pt-BR" sz="2400">
                <a:latin typeface="Haettenschweiler" pitchFamily="34" charset="0"/>
              </a:rPr>
              <a:t> </a:t>
            </a:r>
            <a:r>
              <a:rPr lang="pt-BR" sz="3200">
                <a:latin typeface="Haettenschweiler" pitchFamily="34" charset="0"/>
              </a:rPr>
              <a:t>DO HARDWARE</a:t>
            </a:r>
            <a:endParaRPr lang="pt-BR" sz="4000">
              <a:solidFill>
                <a:srgbClr val="3E30F6"/>
              </a:solidFill>
              <a:latin typeface="Haettenschweiler" pitchFamily="34" charset="0"/>
            </a:endParaRPr>
          </a:p>
        </p:txBody>
      </p:sp>
      <p:sp>
        <p:nvSpPr>
          <p:cNvPr id="34850" name="Text Box 1058"/>
          <p:cNvSpPr txBox="1">
            <a:spLocks noChangeArrowheads="1"/>
          </p:cNvSpPr>
          <p:nvPr/>
        </p:nvSpPr>
        <p:spPr bwMode="auto">
          <a:xfrm>
            <a:off x="4154488" y="5399088"/>
            <a:ext cx="4408487" cy="1325562"/>
          </a:xfrm>
          <a:prstGeom prst="rect">
            <a:avLst/>
          </a:prstGeom>
          <a:gradFill rotWithShape="0">
            <a:gsLst>
              <a:gs pos="0">
                <a:srgbClr val="CCECFF"/>
              </a:gs>
              <a:gs pos="100000">
                <a:srgbClr val="0099CC"/>
              </a:gs>
            </a:gsLst>
            <a:lin ang="0" scaled="1"/>
          </a:gradFill>
          <a:ln w="38100">
            <a:noFill/>
            <a:miter lim="800000"/>
            <a:headEnd/>
            <a:tailEnd/>
          </a:ln>
          <a:effectLst>
            <a:outerShdw dist="117088" dir="2963922" algn="ctr" rotWithShape="0">
              <a:schemeClr val="tx1"/>
            </a:outerShdw>
          </a:effectLst>
        </p:spPr>
        <p:txBody>
          <a:bodyPr lIns="108000" tIns="108000" rIns="108000" bIns="108000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000" b="1" i="1" dirty="0">
                <a:latin typeface="Arial" charset="0"/>
                <a:cs typeface="+mn-cs"/>
              </a:rPr>
              <a:t>PRECISÃO GARANTIDA</a:t>
            </a:r>
          </a:p>
          <a:p>
            <a:pPr algn="just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pt-BR" sz="1300" b="1" cap="all" dirty="0">
                <a:latin typeface="Arial" charset="0"/>
                <a:cs typeface="+mn-cs"/>
              </a:rPr>
              <a:t>Amplitude: MeNOR ou Igual à 0,05% da      leitura + 0,05% do range.</a:t>
            </a:r>
          </a:p>
          <a:p>
            <a:pPr algn="just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pt-BR" sz="1300" b="1" cap="all" dirty="0">
                <a:latin typeface="Arial" charset="0"/>
                <a:cs typeface="+mn-cs"/>
              </a:rPr>
              <a:t>Ângulo: MeNOR ou Igual à 0,1º.</a:t>
            </a:r>
          </a:p>
        </p:txBody>
      </p:sp>
      <p:cxnSp>
        <p:nvCxnSpPr>
          <p:cNvPr id="7174" name="Conector reto 28"/>
          <p:cNvCxnSpPr>
            <a:cxnSpLocks noChangeShapeType="1"/>
            <a:stCxn id="7176" idx="2"/>
          </p:cNvCxnSpPr>
          <p:nvPr/>
        </p:nvCxnSpPr>
        <p:spPr bwMode="auto">
          <a:xfrm>
            <a:off x="1247775" y="2667000"/>
            <a:ext cx="19050" cy="1504950"/>
          </a:xfrm>
          <a:prstGeom prst="lin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7175" name="Conector de seta reta 32"/>
          <p:cNvCxnSpPr>
            <a:cxnSpLocks noChangeShapeType="1"/>
          </p:cNvCxnSpPr>
          <p:nvPr/>
        </p:nvCxnSpPr>
        <p:spPr bwMode="auto">
          <a:xfrm flipV="1">
            <a:off x="1263650" y="4140200"/>
            <a:ext cx="736600" cy="11113"/>
          </a:xfrm>
          <a:prstGeom prst="straightConnector1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7176" name="Retângulo 12"/>
          <p:cNvSpPr>
            <a:spLocks noChangeArrowheads="1"/>
          </p:cNvSpPr>
          <p:nvPr/>
        </p:nvSpPr>
        <p:spPr bwMode="auto">
          <a:xfrm>
            <a:off x="666750" y="1638300"/>
            <a:ext cx="1162050" cy="1028700"/>
          </a:xfrm>
          <a:prstGeom prst="rect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animBg="1" autoUpdateAnimBg="0"/>
      <p:bldP spid="34850" grpId="0" animBg="1" autoUpdateAnimBg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kern="1200" dirty="0" smtClean="0">
                <a:solidFill>
                  <a:srgbClr val="0099CC"/>
                </a:solidFill>
              </a:rPr>
              <a:t>Software </a:t>
            </a:r>
            <a:r>
              <a:rPr lang="pt-BR" sz="3200" kern="1200" dirty="0" smtClean="0">
                <a:solidFill>
                  <a:schemeClr val="tx1"/>
                </a:solidFill>
                <a:ea typeface="+mn-ea"/>
                <a:cs typeface="+mn-cs"/>
              </a:rPr>
              <a:t>Master</a:t>
            </a:r>
          </a:p>
        </p:txBody>
      </p:sp>
      <p:pic>
        <p:nvPicPr>
          <p:cNvPr id="8" name="Espaço Reservado para Conteúdo 7" descr="36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84758"/>
            <a:ext cx="8229600" cy="4356847"/>
          </a:xfrm>
        </p:spPr>
      </p:pic>
      <p:sp>
        <p:nvSpPr>
          <p:cNvPr id="4" name="Retângulo 3"/>
          <p:cNvSpPr/>
          <p:nvPr/>
        </p:nvSpPr>
        <p:spPr>
          <a:xfrm>
            <a:off x="0" y="144463"/>
            <a:ext cx="3074988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pt-BR" sz="2000" dirty="0">
                <a:solidFill>
                  <a:srgbClr val="0099CC"/>
                </a:solidFill>
                <a:cs typeface="Arial" charset="0"/>
              </a:rPr>
              <a:t>Master</a:t>
            </a:r>
          </a:p>
          <a:p>
            <a:pPr algn="just">
              <a:defRPr/>
            </a:pPr>
            <a:r>
              <a:rPr lang="pt-BR" dirty="0"/>
              <a:t>Engloba os softwares </a:t>
            </a:r>
            <a:r>
              <a:rPr lang="pt-BR" dirty="0" smtClean="0"/>
              <a:t>ramp, sequencer </a:t>
            </a:r>
            <a:r>
              <a:rPr lang="pt-BR" dirty="0"/>
              <a:t>e </a:t>
            </a:r>
            <a:r>
              <a:rPr lang="pt-BR" dirty="0" smtClean="0"/>
              <a:t>transient playback. </a:t>
            </a:r>
            <a:r>
              <a:rPr lang="pt-BR" dirty="0"/>
              <a:t>Possibilita ao usuário utilizar todos os recursos </a:t>
            </a:r>
            <a:r>
              <a:rPr lang="pt-BR" dirty="0" smtClean="0"/>
              <a:t>destes </a:t>
            </a:r>
            <a:r>
              <a:rPr lang="pt-BR" dirty="0"/>
              <a:t>softwares de maneira </a:t>
            </a:r>
            <a:r>
              <a:rPr lang="pt-BR" dirty="0" smtClean="0"/>
              <a:t>centralizada. Reproduz </a:t>
            </a:r>
            <a:r>
              <a:rPr lang="pt-BR" dirty="0"/>
              <a:t>qualquer tipo de teste elaborado pelo usuário.</a:t>
            </a:r>
          </a:p>
        </p:txBody>
      </p:sp>
      <p:sp>
        <p:nvSpPr>
          <p:cNvPr id="5" name="Retângulo 4"/>
          <p:cNvSpPr/>
          <p:nvPr/>
        </p:nvSpPr>
        <p:spPr>
          <a:xfrm>
            <a:off x="4594225" y="5919788"/>
            <a:ext cx="400685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t-BR" sz="2000" dirty="0">
                <a:solidFill>
                  <a:srgbClr val="0099CC"/>
                </a:solidFill>
                <a:cs typeface="Arial" charset="0"/>
              </a:rPr>
              <a:t>Avaliação de Sinais</a:t>
            </a:r>
          </a:p>
          <a:p>
            <a:pPr algn="just">
              <a:defRPr/>
            </a:pPr>
            <a:r>
              <a:rPr lang="pt-BR" dirty="0"/>
              <a:t>Permite </a:t>
            </a:r>
            <a:r>
              <a:rPr lang="pt-BR" dirty="0" smtClean="0"/>
              <a:t>verificar se </a:t>
            </a:r>
            <a:r>
              <a:rPr lang="pt-BR" dirty="0"/>
              <a:t>o tempo, nível de binária e amplitude  estão dentro de valores pré-estabelecidos para validação do teste.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Conteúdo 5" descr="37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2925" y="2008608"/>
            <a:ext cx="8229600" cy="4356847"/>
          </a:xfr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kern="1200" dirty="0" smtClean="0">
                <a:solidFill>
                  <a:srgbClr val="0099CC"/>
                </a:solidFill>
              </a:rPr>
              <a:t>Software </a:t>
            </a:r>
            <a:r>
              <a:rPr lang="pt-BR" sz="3200" kern="1200" dirty="0" smtClean="0">
                <a:solidFill>
                  <a:schemeClr val="tx1"/>
                </a:solidFill>
                <a:ea typeface="+mn-ea"/>
                <a:cs typeface="+mn-cs"/>
              </a:rPr>
              <a:t>Transducer</a:t>
            </a:r>
          </a:p>
        </p:txBody>
      </p:sp>
      <p:sp>
        <p:nvSpPr>
          <p:cNvPr id="4" name="Retângulo 3"/>
          <p:cNvSpPr/>
          <p:nvPr/>
        </p:nvSpPr>
        <p:spPr>
          <a:xfrm>
            <a:off x="1333499" y="1135063"/>
            <a:ext cx="7153276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000" dirty="0" smtClean="0">
                <a:solidFill>
                  <a:srgbClr val="0099CC"/>
                </a:solidFill>
                <a:cs typeface="Arial" charset="0"/>
              </a:rPr>
              <a:t>Transducer</a:t>
            </a:r>
            <a:endParaRPr lang="pt-BR" sz="2000" dirty="0">
              <a:solidFill>
                <a:srgbClr val="0099CC"/>
              </a:solidFill>
              <a:cs typeface="Arial" charset="0"/>
            </a:endParaRPr>
          </a:p>
          <a:p>
            <a:pPr algn="just">
              <a:defRPr/>
            </a:pPr>
            <a:r>
              <a:rPr lang="pt-BR" dirty="0"/>
              <a:t>Realiza testes automáticos em todos os tipos de transdutores </a:t>
            </a:r>
            <a:r>
              <a:rPr lang="pt-BR" dirty="0" smtClean="0"/>
              <a:t>sejam eles: </a:t>
            </a:r>
            <a:r>
              <a:rPr lang="pt-BR" dirty="0"/>
              <a:t>potência ativa, potência reativa, potência aparente, frequência, corrente, tensão, fator de potência etc.  Monitora a saída do </a:t>
            </a:r>
            <a:r>
              <a:rPr lang="pt-BR" dirty="0" smtClean="0"/>
              <a:t>transdutor, seja </a:t>
            </a:r>
            <a:r>
              <a:rPr lang="pt-BR" dirty="0"/>
              <a:t>corrente DC ou tensão DC.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Conteúdo 5" descr="38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980033"/>
            <a:ext cx="8229600" cy="4356847"/>
          </a:xfr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kern="1200" dirty="0" smtClean="0">
                <a:solidFill>
                  <a:srgbClr val="0099CC"/>
                </a:solidFill>
              </a:rPr>
              <a:t>Software </a:t>
            </a:r>
            <a:r>
              <a:rPr lang="pt-BR" sz="3200" kern="1200" dirty="0" smtClean="0">
                <a:solidFill>
                  <a:schemeClr val="tx1"/>
                </a:solidFill>
                <a:ea typeface="+mn-ea"/>
                <a:cs typeface="+mn-cs"/>
              </a:rPr>
              <a:t>Meter</a:t>
            </a:r>
          </a:p>
        </p:txBody>
      </p:sp>
      <p:sp>
        <p:nvSpPr>
          <p:cNvPr id="4" name="Retângulo 3"/>
          <p:cNvSpPr/>
          <p:nvPr/>
        </p:nvSpPr>
        <p:spPr>
          <a:xfrm>
            <a:off x="1123951" y="1041400"/>
            <a:ext cx="6486524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000" dirty="0" smtClean="0">
                <a:solidFill>
                  <a:srgbClr val="0099CC"/>
                </a:solidFill>
                <a:cs typeface="Arial" charset="0"/>
              </a:rPr>
              <a:t>Meter</a:t>
            </a:r>
            <a:endParaRPr lang="pt-BR" sz="2000" dirty="0">
              <a:solidFill>
                <a:srgbClr val="0099CC"/>
              </a:solidFill>
              <a:cs typeface="Arial" charset="0"/>
            </a:endParaRPr>
          </a:p>
          <a:p>
            <a:pPr algn="just">
              <a:defRPr/>
            </a:pPr>
            <a:r>
              <a:rPr lang="pt-BR" dirty="0"/>
              <a:t>Permite testes em todos os tipos de medidores </a:t>
            </a:r>
            <a:r>
              <a:rPr lang="pt-BR" dirty="0" smtClean="0"/>
              <a:t>sejam eles: </a:t>
            </a:r>
            <a:r>
              <a:rPr lang="pt-BR" dirty="0"/>
              <a:t>Multifuncional, Watt hora, VAr hora, VA hora, Q hora, </a:t>
            </a:r>
            <a:r>
              <a:rPr lang="pt-BR" dirty="0" smtClean="0"/>
              <a:t>V</a:t>
            </a:r>
            <a:r>
              <a:rPr lang="pt-BR" baseline="30000" dirty="0" smtClean="0"/>
              <a:t>2</a:t>
            </a:r>
            <a:r>
              <a:rPr lang="pt-BR" dirty="0" smtClean="0"/>
              <a:t> </a:t>
            </a:r>
            <a:r>
              <a:rPr lang="pt-BR" dirty="0"/>
              <a:t>hora, I</a:t>
            </a:r>
            <a:r>
              <a:rPr lang="pt-BR" baseline="30000" dirty="0"/>
              <a:t>2</a:t>
            </a:r>
            <a:r>
              <a:rPr lang="pt-BR" dirty="0"/>
              <a:t> hora, V hora e I hora. Modo de medição tanto </a:t>
            </a:r>
            <a:r>
              <a:rPr lang="pt-BR" dirty="0" smtClean="0"/>
              <a:t>monofásico </a:t>
            </a:r>
            <a:r>
              <a:rPr lang="pt-BR" dirty="0"/>
              <a:t>ou </a:t>
            </a:r>
            <a:r>
              <a:rPr lang="pt-BR" dirty="0" smtClean="0"/>
              <a:t>trifásico </a:t>
            </a:r>
            <a:r>
              <a:rPr lang="pt-BR" dirty="0"/>
              <a:t>podendo ser a 4 fios ou 3 fios.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ço Reservado para Conteúdo 7" descr="58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2120857"/>
            <a:ext cx="8229600" cy="4356847"/>
          </a:xfr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kern="1200" dirty="0" smtClean="0">
                <a:solidFill>
                  <a:srgbClr val="0099CC"/>
                </a:solidFill>
              </a:rPr>
              <a:t>Software </a:t>
            </a:r>
            <a:r>
              <a:rPr lang="pt-BR" sz="3200" kern="1200" dirty="0" smtClean="0">
                <a:solidFill>
                  <a:schemeClr val="tx1"/>
                </a:solidFill>
                <a:ea typeface="+mn-ea"/>
                <a:cs typeface="+mn-cs"/>
              </a:rPr>
              <a:t>Test Plan</a:t>
            </a:r>
          </a:p>
        </p:txBody>
      </p:sp>
      <p:sp>
        <p:nvSpPr>
          <p:cNvPr id="4" name="Retângulo 3"/>
          <p:cNvSpPr/>
          <p:nvPr/>
        </p:nvSpPr>
        <p:spPr>
          <a:xfrm>
            <a:off x="0" y="384224"/>
            <a:ext cx="2790825" cy="169277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pt-BR" sz="2000" dirty="0" smtClean="0">
                <a:solidFill>
                  <a:srgbClr val="0099CC"/>
                </a:solidFill>
                <a:cs typeface="Arial" charset="0"/>
              </a:rPr>
              <a:t>Test Plan</a:t>
            </a:r>
            <a:endParaRPr lang="pt-BR" sz="2000" dirty="0">
              <a:solidFill>
                <a:srgbClr val="0099CC"/>
              </a:solidFill>
              <a:cs typeface="Arial" charset="0"/>
            </a:endParaRPr>
          </a:p>
          <a:p>
            <a:pPr algn="just">
              <a:defRPr/>
            </a:pPr>
            <a:r>
              <a:rPr lang="pt-BR" dirty="0"/>
              <a:t>Realiza testes em sequência de diferentes softwares do CTC. Tem o recurso de adicionar um teste previamente salvo, criar grupos de plano de testes, criar sequências de espera, criar módulos de teste e estipular uma porcentagem de aprovação.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spaço Reservado para Conteúdo 8" descr="57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845765"/>
            <a:ext cx="8391378" cy="4442494"/>
          </a:xfr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kern="1200" dirty="0" smtClean="0">
                <a:solidFill>
                  <a:srgbClr val="0099CC"/>
                </a:solidFill>
              </a:rPr>
              <a:t>Software </a:t>
            </a:r>
            <a:r>
              <a:rPr lang="pt-BR" sz="3200" kern="1200" dirty="0" smtClean="0">
                <a:solidFill>
                  <a:schemeClr val="tx1"/>
                </a:solidFill>
                <a:ea typeface="+mn-ea"/>
                <a:cs typeface="+mn-cs"/>
              </a:rPr>
              <a:t>Power Quality</a:t>
            </a:r>
          </a:p>
        </p:txBody>
      </p:sp>
      <p:sp>
        <p:nvSpPr>
          <p:cNvPr id="4" name="Retângulo 3"/>
          <p:cNvSpPr/>
          <p:nvPr/>
        </p:nvSpPr>
        <p:spPr>
          <a:xfrm>
            <a:off x="1" y="0"/>
            <a:ext cx="2705100" cy="180049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2000" dirty="0" smtClean="0">
                <a:solidFill>
                  <a:srgbClr val="0099CC"/>
                </a:solidFill>
                <a:cs typeface="Arial" charset="0"/>
              </a:rPr>
              <a:t>Power Quality</a:t>
            </a:r>
            <a:endParaRPr lang="pt-BR" sz="2000" dirty="0">
              <a:solidFill>
                <a:srgbClr val="0099CC"/>
              </a:solidFill>
              <a:cs typeface="Arial" charset="0"/>
            </a:endParaRP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pt-BR" dirty="0" smtClean="0"/>
              <a:t>Software para análise de qualidade de energia com diversos eventos pré-ajustados:  Frequência, Magnitude, Flicker, Afundamento, Elevação, Interrupção, Transitórios, Desbalanço, Harmônicos, Inter-Harmônicos, Mudança Rápida e Multi-Incidente.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Conteúdo 5" descr="39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84758"/>
            <a:ext cx="8229600" cy="4356847"/>
          </a:xfr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kern="1200" dirty="0" smtClean="0">
                <a:solidFill>
                  <a:srgbClr val="0099CC"/>
                </a:solidFill>
              </a:rPr>
              <a:t>Software </a:t>
            </a:r>
            <a:r>
              <a:rPr lang="pt-BR" sz="3200" kern="1200" dirty="0" smtClean="0">
                <a:solidFill>
                  <a:schemeClr val="tx1"/>
                </a:solidFill>
                <a:ea typeface="+mn-ea"/>
                <a:cs typeface="+mn-cs"/>
              </a:rPr>
              <a:t>Multimeter</a:t>
            </a:r>
          </a:p>
        </p:txBody>
      </p:sp>
      <p:sp>
        <p:nvSpPr>
          <p:cNvPr id="4" name="Retângulo 3"/>
          <p:cNvSpPr/>
          <p:nvPr/>
        </p:nvSpPr>
        <p:spPr>
          <a:xfrm>
            <a:off x="1174750" y="3970338"/>
            <a:ext cx="2790825" cy="24463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2000" dirty="0" smtClean="0">
                <a:solidFill>
                  <a:srgbClr val="0099CC"/>
                </a:solidFill>
                <a:cs typeface="Arial" charset="0"/>
              </a:rPr>
              <a:t>Multimeter</a:t>
            </a:r>
            <a:endParaRPr lang="pt-BR" sz="2000" dirty="0">
              <a:solidFill>
                <a:srgbClr val="0099CC"/>
              </a:solidFill>
              <a:cs typeface="Arial" charset="0"/>
            </a:endParaRP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pt-BR" dirty="0"/>
              <a:t>Realiza medições de tensões com valores de até 600 V rms, e com auxilio de clamps mede até </a:t>
            </a:r>
            <a:r>
              <a:rPr lang="pt-BR" dirty="0" smtClean="0"/>
              <a:t>1,0KA </a:t>
            </a:r>
            <a:r>
              <a:rPr lang="pt-BR" dirty="0"/>
              <a:t>de corrente. Mede ainda valores de distorção harmônica total, potência aparente e </a:t>
            </a:r>
            <a:r>
              <a:rPr lang="pt-BR" dirty="0" smtClean="0"/>
              <a:t>impedância. Mostra </a:t>
            </a:r>
            <a:r>
              <a:rPr lang="pt-BR" dirty="0"/>
              <a:t>a forma de onda e fasores dos valores medidos. Armazena os valores máximo, mínimo e a média dos valores aquisitados. Mostra detalhadamente o espectro de harmônicas até 50ª ordem.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kern="1200" dirty="0" smtClean="0">
                <a:solidFill>
                  <a:srgbClr val="0099CC"/>
                </a:solidFill>
              </a:rPr>
              <a:t>Software </a:t>
            </a:r>
            <a:r>
              <a:rPr lang="pt-BR" sz="3200" kern="1200" dirty="0" smtClean="0">
                <a:solidFill>
                  <a:schemeClr val="tx1"/>
                </a:solidFill>
                <a:ea typeface="+mn-ea"/>
                <a:cs typeface="+mn-cs"/>
              </a:rPr>
              <a:t>Settings</a:t>
            </a:r>
          </a:p>
        </p:txBody>
      </p:sp>
      <p:pic>
        <p:nvPicPr>
          <p:cNvPr id="8" name="Espaço Reservado para Conteúdo 7" descr="40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7687" y="1000125"/>
            <a:ext cx="3752838" cy="3580789"/>
          </a:xfrm>
        </p:spPr>
      </p:pic>
      <p:pic>
        <p:nvPicPr>
          <p:cNvPr id="9" name="Imagem 8" descr="4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28637" y="982108"/>
            <a:ext cx="3772363" cy="3599418"/>
          </a:xfrm>
          <a:prstGeom prst="rect">
            <a:avLst/>
          </a:prstGeom>
        </p:spPr>
      </p:pic>
      <p:pic>
        <p:nvPicPr>
          <p:cNvPr id="10" name="Imagem 9" descr="4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911" y="2720532"/>
            <a:ext cx="3756489" cy="3584272"/>
          </a:xfrm>
          <a:prstGeom prst="rect">
            <a:avLst/>
          </a:prstGeom>
        </p:spPr>
      </p:pic>
      <p:pic>
        <p:nvPicPr>
          <p:cNvPr id="11" name="Imagem 10" descr="4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58811" y="2720532"/>
            <a:ext cx="3710685" cy="3540568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166688" y="4613275"/>
            <a:ext cx="3408362" cy="15859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2000" dirty="0" smtClean="0">
                <a:solidFill>
                  <a:srgbClr val="0099CC"/>
                </a:solidFill>
                <a:cs typeface="Arial" charset="0"/>
              </a:rPr>
              <a:t>Settings</a:t>
            </a:r>
            <a:endParaRPr lang="pt-BR" sz="2000" dirty="0">
              <a:solidFill>
                <a:srgbClr val="0099CC"/>
              </a:solidFill>
              <a:cs typeface="Arial" charset="0"/>
            </a:endParaRP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pt-BR" dirty="0" smtClean="0"/>
              <a:t>O CTC </a:t>
            </a:r>
            <a:r>
              <a:rPr lang="pt-BR" dirty="0"/>
              <a:t>permite escolher algumas preferências para os softwares tais como: escolha dos diretórios dos principais arquivos utilizados nos testes, inclusão da logomarca da empresa detentora do equipamento, escolha do idioma dos softwares e do relatório, escolha de cores dos gráficos.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050"/>
          <p:cNvSpPr txBox="1">
            <a:spLocks noChangeArrowheads="1"/>
          </p:cNvSpPr>
          <p:nvPr/>
        </p:nvSpPr>
        <p:spPr bwMode="auto">
          <a:xfrm>
            <a:off x="685800" y="304800"/>
            <a:ext cx="7696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4000" dirty="0">
                <a:solidFill>
                  <a:srgbClr val="0099CC"/>
                </a:solidFill>
                <a:latin typeface="Haettenschweiler" pitchFamily="34" charset="0"/>
              </a:rPr>
              <a:t>RECURSOS DE SOFTWARE</a:t>
            </a:r>
            <a:r>
              <a:rPr lang="pt-BR" sz="2400" dirty="0">
                <a:latin typeface="Haettenschweiler" pitchFamily="34" charset="0"/>
              </a:rPr>
              <a:t> </a:t>
            </a:r>
            <a:r>
              <a:rPr lang="pt-BR" sz="2000" dirty="0">
                <a:latin typeface="Haettenschweiler" pitchFamily="34" charset="0"/>
              </a:rPr>
              <a:t>TESTES C/ PROTOCOLO DE COMUNICAÇÂO</a:t>
            </a:r>
            <a:endParaRPr lang="pt-BR" sz="2000" dirty="0">
              <a:solidFill>
                <a:srgbClr val="FF3300"/>
              </a:solidFill>
              <a:latin typeface="Haettenschweiler" pitchFamily="34" charset="0"/>
            </a:endParaRPr>
          </a:p>
        </p:txBody>
      </p:sp>
      <p:sp>
        <p:nvSpPr>
          <p:cNvPr id="49155" name="Text Box 2051"/>
          <p:cNvSpPr txBox="1">
            <a:spLocks noChangeArrowheads="1"/>
          </p:cNvSpPr>
          <p:nvPr/>
        </p:nvSpPr>
        <p:spPr bwMode="auto">
          <a:xfrm>
            <a:off x="5189538" y="884238"/>
            <a:ext cx="15795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000" dirty="0">
                <a:latin typeface="Haettenschweiler" pitchFamily="34" charset="0"/>
              </a:rPr>
              <a:t>IEC 61850 (GOOSE)</a:t>
            </a:r>
            <a:endParaRPr lang="pt-BR" sz="2000" dirty="0">
              <a:solidFill>
                <a:srgbClr val="FF3300"/>
              </a:solidFill>
              <a:latin typeface="Haettenschweiler" pitchFamily="34" charset="0"/>
            </a:endParaRPr>
          </a:p>
        </p:txBody>
      </p:sp>
      <p:sp>
        <p:nvSpPr>
          <p:cNvPr id="49156" name="Rectangle 205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25675"/>
            <a:ext cx="7772400" cy="40433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t-BR" sz="2400" dirty="0" smtClean="0">
                <a:cs typeface="Times New Roman" charset="0"/>
              </a:rPr>
              <a:t>Realiza testes utilizando o protocolo de comunicação IEC 61850.</a:t>
            </a:r>
          </a:p>
          <a:p>
            <a:pPr eaLnBrk="1" hangingPunct="1">
              <a:buNone/>
            </a:pPr>
            <a:endParaRPr lang="pt-BR" sz="2400" dirty="0" smtClean="0">
              <a:cs typeface="Times New Roman" charset="0"/>
            </a:endParaRPr>
          </a:p>
          <a:p>
            <a:pPr eaLnBrk="1" hangingPunct="1"/>
            <a:r>
              <a:rPr lang="pt-BR" sz="2400" dirty="0" smtClean="0">
                <a:cs typeface="Times New Roman" charset="0"/>
              </a:rPr>
              <a:t> Utiliza mensagens GOOSE emitidas pelos relés de proteção, bem como pelas entradas binárias e comparando a performance de tempo entre ambas;</a:t>
            </a:r>
          </a:p>
          <a:p>
            <a:pPr eaLnBrk="1" hangingPunct="1"/>
            <a:endParaRPr lang="pt-BR" sz="2400" dirty="0" smtClean="0">
              <a:cs typeface="Times New Roman" charset="0"/>
            </a:endParaRPr>
          </a:p>
          <a:p>
            <a:pPr eaLnBrk="1" hangingPunct="1"/>
            <a:r>
              <a:rPr lang="pt-BR" sz="2400" dirty="0" smtClean="0">
                <a:cs typeface="Times New Roman" charset="0"/>
              </a:rPr>
              <a:t>Ensaia as mais diversas funções de proteção  através de mensagens Sampled Value e GOOSE, dispensando o uso de sinais analógicos e o sinal binário tradicional.</a:t>
            </a:r>
            <a:endParaRPr lang="pt-BR" sz="2400" dirty="0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Conteúdo 5" descr="45.png"/>
          <p:cNvPicPr>
            <a:picLocks noGrp="1" noChangeAspect="1"/>
          </p:cNvPicPr>
          <p:nvPr>
            <p:ph/>
          </p:nvPr>
        </p:nvPicPr>
        <p:blipFill>
          <a:blip r:embed="rId2" cstate="print"/>
          <a:stretch>
            <a:fillRect/>
          </a:stretch>
        </p:blipFill>
        <p:spPr>
          <a:xfrm>
            <a:off x="533400" y="1860177"/>
            <a:ext cx="8229600" cy="4356847"/>
          </a:xfrm>
        </p:spPr>
      </p:pic>
      <p:sp>
        <p:nvSpPr>
          <p:cNvPr id="7" name="Retângulo 6"/>
          <p:cNvSpPr/>
          <p:nvPr/>
        </p:nvSpPr>
        <p:spPr>
          <a:xfrm>
            <a:off x="827088" y="1069975"/>
            <a:ext cx="2792412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2000" dirty="0" smtClean="0">
                <a:solidFill>
                  <a:srgbClr val="0099CC"/>
                </a:solidFill>
                <a:cs typeface="Arial" charset="0"/>
              </a:rPr>
              <a:t>GOOSE </a:t>
            </a:r>
            <a:endParaRPr lang="pt-BR" sz="2000" dirty="0">
              <a:solidFill>
                <a:srgbClr val="0099CC"/>
              </a:solidFill>
              <a:cs typeface="Arial" charset="0"/>
            </a:endParaRP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pt-BR" sz="1600" dirty="0" smtClean="0"/>
              <a:t>Configurações das  mensagens GOOSE.</a:t>
            </a:r>
            <a:endParaRPr lang="pt-BR" sz="1600" dirty="0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685800" y="304800"/>
            <a:ext cx="7696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4000" dirty="0">
                <a:solidFill>
                  <a:srgbClr val="0099CC"/>
                </a:solidFill>
                <a:latin typeface="Haettenschweiler" pitchFamily="34" charset="0"/>
              </a:rPr>
              <a:t>RECURSOS DE SOFTWARE</a:t>
            </a:r>
            <a:r>
              <a:rPr lang="pt-BR" sz="2400" dirty="0">
                <a:latin typeface="Haettenschweiler" pitchFamily="34" charset="0"/>
              </a:rPr>
              <a:t> </a:t>
            </a:r>
            <a:r>
              <a:rPr lang="pt-BR" sz="2000" dirty="0">
                <a:latin typeface="Haettenschweiler" pitchFamily="34" charset="0"/>
              </a:rPr>
              <a:t>TESTES C/ </a:t>
            </a:r>
            <a:r>
              <a:rPr lang="pt-BR" sz="2000" dirty="0" smtClean="0">
                <a:latin typeface="Haettenschweiler" pitchFamily="34" charset="0"/>
              </a:rPr>
              <a:t>PROTOCOLO IEC 61850 </a:t>
            </a:r>
            <a:endParaRPr lang="pt-BR" sz="2000" dirty="0">
              <a:solidFill>
                <a:srgbClr val="FF3300"/>
              </a:solidFill>
              <a:latin typeface="Haettenschweiler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6"/>
          <p:cNvSpPr txBox="1">
            <a:spLocks noChangeArrowheads="1"/>
          </p:cNvSpPr>
          <p:nvPr/>
        </p:nvSpPr>
        <p:spPr bwMode="auto">
          <a:xfrm>
            <a:off x="685800" y="304800"/>
            <a:ext cx="7696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4000" dirty="0">
                <a:solidFill>
                  <a:srgbClr val="0099CC"/>
                </a:solidFill>
                <a:latin typeface="Haettenschweiler" pitchFamily="34" charset="0"/>
              </a:rPr>
              <a:t>RECURSOS DE SOFTWARE</a:t>
            </a:r>
            <a:r>
              <a:rPr lang="pt-BR" sz="2400" dirty="0">
                <a:latin typeface="Haettenschweiler" pitchFamily="34" charset="0"/>
              </a:rPr>
              <a:t> </a:t>
            </a:r>
            <a:r>
              <a:rPr lang="pt-BR" sz="2000" dirty="0">
                <a:latin typeface="Haettenschweiler" pitchFamily="34" charset="0"/>
              </a:rPr>
              <a:t>TESTES C/ </a:t>
            </a:r>
            <a:r>
              <a:rPr lang="pt-BR" sz="2000" dirty="0" smtClean="0">
                <a:latin typeface="Haettenschweiler" pitchFamily="34" charset="0"/>
              </a:rPr>
              <a:t>PROTOCOLO IEC 61850 </a:t>
            </a:r>
            <a:endParaRPr lang="pt-BR" sz="2000" dirty="0">
              <a:solidFill>
                <a:srgbClr val="FF3300"/>
              </a:solidFill>
              <a:latin typeface="Haettenschweiler" pitchFamily="34" charset="0"/>
            </a:endParaRPr>
          </a:p>
        </p:txBody>
      </p:sp>
      <p:pic>
        <p:nvPicPr>
          <p:cNvPr id="6" name="Espaço Reservado para Conteúdo 5" descr="44.png"/>
          <p:cNvPicPr>
            <a:picLocks noGrp="1" noChangeAspect="1"/>
          </p:cNvPicPr>
          <p:nvPr>
            <p:ph/>
          </p:nvPr>
        </p:nvPicPr>
        <p:blipFill>
          <a:blip r:embed="rId2" cstate="print"/>
          <a:stretch>
            <a:fillRect/>
          </a:stretch>
        </p:blipFill>
        <p:spPr>
          <a:xfrm>
            <a:off x="457200" y="1974477"/>
            <a:ext cx="8229600" cy="4356847"/>
          </a:xfrm>
        </p:spPr>
      </p:pic>
      <p:sp>
        <p:nvSpPr>
          <p:cNvPr id="7" name="Retângulo 6"/>
          <p:cNvSpPr/>
          <p:nvPr/>
        </p:nvSpPr>
        <p:spPr>
          <a:xfrm>
            <a:off x="814388" y="1092200"/>
            <a:ext cx="3135312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2000" dirty="0" smtClean="0">
                <a:solidFill>
                  <a:srgbClr val="0099CC"/>
                </a:solidFill>
                <a:cs typeface="Arial" charset="0"/>
              </a:rPr>
              <a:t>SV</a:t>
            </a:r>
            <a:endParaRPr lang="pt-BR" sz="2000" dirty="0">
              <a:solidFill>
                <a:srgbClr val="0099CC"/>
              </a:solidFill>
              <a:cs typeface="Arial" charset="0"/>
            </a:endParaRP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pt-BR" sz="1600" dirty="0" smtClean="0"/>
              <a:t>Configurações das mensagens Sampled Value.</a:t>
            </a:r>
            <a:endParaRPr lang="pt-BR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7012_frontal_editada_SA_1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48519" y="5080226"/>
            <a:ext cx="3187481" cy="1639936"/>
          </a:xfrm>
          <a:prstGeom prst="rect">
            <a:avLst/>
          </a:prstGeom>
        </p:spPr>
      </p:pic>
      <p:sp>
        <p:nvSpPr>
          <p:cNvPr id="8195" name="Título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pt-BR" smtClean="0">
                <a:solidFill>
                  <a:srgbClr val="0099CC"/>
                </a:solidFill>
              </a:rPr>
              <a:t>APLICAÇÃO ESPECIAL</a:t>
            </a:r>
            <a:r>
              <a:rPr lang="pt-BR" sz="2800" smtClean="0"/>
              <a:t> </a:t>
            </a:r>
            <a:r>
              <a:rPr lang="pt-BR" sz="3600" smtClean="0"/>
              <a:t>DO EQUIPAMENTO</a:t>
            </a:r>
            <a:br>
              <a:rPr lang="pt-BR" sz="3600" smtClean="0"/>
            </a:br>
            <a:endParaRPr lang="pt-BR" smtClean="0"/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436563" y="1173163"/>
            <a:ext cx="8101012" cy="1541462"/>
          </a:xfrm>
          <a:prstGeom prst="rect">
            <a:avLst/>
          </a:prstGeom>
          <a:gradFill rotWithShape="0">
            <a:gsLst>
              <a:gs pos="0">
                <a:srgbClr val="CCECFF"/>
              </a:gs>
              <a:gs pos="100000">
                <a:srgbClr val="0099CC"/>
              </a:gs>
            </a:gsLst>
            <a:lin ang="0" scaled="1"/>
          </a:gradFill>
          <a:ln w="38100">
            <a:noFill/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lIns="108000" tIns="108000" rIns="108000" bIns="10800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000" b="1" i="1" dirty="0" smtClean="0">
                <a:latin typeface="Arial" charset="0"/>
                <a:cs typeface="+mn-cs"/>
              </a:rPr>
              <a:t>CE-7012</a:t>
            </a:r>
            <a:endParaRPr lang="pt-BR" sz="2000" b="1" i="1" dirty="0">
              <a:latin typeface="Arial" charset="0"/>
              <a:cs typeface="+mn-cs"/>
            </a:endParaRPr>
          </a:p>
          <a:p>
            <a:pPr>
              <a:spcBef>
                <a:spcPct val="50000"/>
              </a:spcBef>
              <a:defRPr/>
            </a:pPr>
            <a:r>
              <a:rPr lang="pt-BR" sz="1200" b="1" dirty="0">
                <a:latin typeface="Arial" charset="0"/>
                <a:cs typeface="+mn-cs"/>
              </a:rPr>
              <a:t>O </a:t>
            </a:r>
            <a:r>
              <a:rPr lang="pt-BR" sz="1200" b="1" dirty="0" smtClean="0">
                <a:latin typeface="Arial" charset="0"/>
                <a:cs typeface="+mn-cs"/>
              </a:rPr>
              <a:t>CE-7012 </a:t>
            </a:r>
            <a:r>
              <a:rPr lang="pt-BR" sz="1200" b="1" dirty="0">
                <a:latin typeface="Arial" charset="0"/>
                <a:cs typeface="+mn-cs"/>
              </a:rPr>
              <a:t>PODE SER UTILIZADO COMO UM AMPLIFICADOR DE SINAIS RECEBIDOS DE UM SIMULADOR DIGITAL DE TEMPO REAL TAL COMO UM </a:t>
            </a:r>
            <a:r>
              <a:rPr lang="pt-BR" sz="1200" b="1" i="1" dirty="0">
                <a:latin typeface="Arial" charset="0"/>
                <a:cs typeface="+mn-cs"/>
              </a:rPr>
              <a:t>RTDS</a:t>
            </a:r>
            <a:r>
              <a:rPr lang="pt-BR" sz="1200" baseline="30000" dirty="0">
                <a:cs typeface="+mn-cs"/>
              </a:rPr>
              <a:t>®</a:t>
            </a:r>
            <a:r>
              <a:rPr lang="pt-BR" sz="1200" b="1" dirty="0">
                <a:latin typeface="Arial" charset="0"/>
                <a:cs typeface="+mn-cs"/>
              </a:rPr>
              <a:t> (</a:t>
            </a:r>
            <a:r>
              <a:rPr lang="pt-BR" sz="1200" b="1" i="1" dirty="0">
                <a:latin typeface="Arial" charset="0"/>
                <a:cs typeface="+mn-cs"/>
              </a:rPr>
              <a:t>REAL TIME DIGITAL SIMULATOR</a:t>
            </a:r>
            <a:r>
              <a:rPr lang="pt-BR" sz="1200" b="1" dirty="0">
                <a:latin typeface="Arial" charset="0"/>
                <a:cs typeface="+mn-cs"/>
              </a:rPr>
              <a:t>). OS SINAIS DE BAIXA POTÊNCIA SÃO AMPLIFICADOS NO </a:t>
            </a:r>
            <a:r>
              <a:rPr lang="pt-BR" sz="1200" b="1" dirty="0" smtClean="0">
                <a:latin typeface="Arial" charset="0"/>
                <a:cs typeface="+mn-cs"/>
              </a:rPr>
              <a:t>CE-7012 </a:t>
            </a:r>
            <a:r>
              <a:rPr lang="pt-BR" sz="1200" b="1" dirty="0">
                <a:latin typeface="Arial" charset="0"/>
                <a:cs typeface="+mn-cs"/>
              </a:rPr>
              <a:t>PARA NÍVEIS DE SECUNDÁRIO DE </a:t>
            </a:r>
            <a:r>
              <a:rPr lang="pt-BR" sz="1200" b="1" dirty="0" err="1">
                <a:latin typeface="Arial" charset="0"/>
                <a:cs typeface="+mn-cs"/>
              </a:rPr>
              <a:t>TP’S</a:t>
            </a:r>
            <a:r>
              <a:rPr lang="pt-BR" sz="1200" b="1" dirty="0">
                <a:latin typeface="Arial" charset="0"/>
                <a:cs typeface="+mn-cs"/>
              </a:rPr>
              <a:t> E/OU </a:t>
            </a:r>
            <a:r>
              <a:rPr lang="pt-BR" sz="1200" b="1" dirty="0" err="1">
                <a:latin typeface="Arial" charset="0"/>
                <a:cs typeface="+mn-cs"/>
              </a:rPr>
              <a:t>TC’S</a:t>
            </a:r>
            <a:r>
              <a:rPr lang="pt-BR" sz="1200" b="1" dirty="0">
                <a:latin typeface="Arial" charset="0"/>
                <a:cs typeface="+mn-cs"/>
              </a:rPr>
              <a:t> E INJETADOS EM UM DISPOSITIVO SOB TESTE (RELÉ).  AS CONFIGURAÇÕES DO NÚMERO DE CANAIS DE CORRENTE E TENSÃO PODE SER QUALQUER UMA DOS TRÊS SLIDES ANTERIORES.</a:t>
            </a:r>
          </a:p>
        </p:txBody>
      </p:sp>
      <p:pic>
        <p:nvPicPr>
          <p:cNvPr id="819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2962275"/>
            <a:ext cx="838200" cy="2220913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</p:pic>
      <p:pic>
        <p:nvPicPr>
          <p:cNvPr id="8198" name="Imagem 8" descr="4212_lg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2950" y="5534025"/>
            <a:ext cx="2339975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9" name="Seta para baixo 10"/>
          <p:cNvSpPr>
            <a:spLocks noChangeArrowheads="1"/>
          </p:cNvSpPr>
          <p:nvPr/>
        </p:nvSpPr>
        <p:spPr bwMode="auto">
          <a:xfrm rot="-3341457">
            <a:off x="5588000" y="3733800"/>
            <a:ext cx="355600" cy="1549400"/>
          </a:xfrm>
          <a:prstGeom prst="downArrow">
            <a:avLst>
              <a:gd name="adj1" fmla="val 50000"/>
              <a:gd name="adj2" fmla="val 50006"/>
            </a:avLst>
          </a:prstGeom>
          <a:solidFill>
            <a:srgbClr val="FF0000"/>
          </a:solidFill>
          <a:ln w="5715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8200" name="Seta para baixo 11"/>
          <p:cNvSpPr>
            <a:spLocks noChangeArrowheads="1"/>
          </p:cNvSpPr>
          <p:nvPr/>
        </p:nvSpPr>
        <p:spPr bwMode="auto">
          <a:xfrm rot="5400000">
            <a:off x="4267200" y="5194300"/>
            <a:ext cx="355600" cy="1549400"/>
          </a:xfrm>
          <a:prstGeom prst="downArrow">
            <a:avLst>
              <a:gd name="adj1" fmla="val 50000"/>
              <a:gd name="adj2" fmla="val 50006"/>
            </a:avLst>
          </a:prstGeom>
          <a:solidFill>
            <a:srgbClr val="FF0000"/>
          </a:solidFill>
          <a:ln w="5715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8201" name="Seta para baixo 12"/>
          <p:cNvSpPr>
            <a:spLocks noChangeArrowheads="1"/>
          </p:cNvSpPr>
          <p:nvPr/>
        </p:nvSpPr>
        <p:spPr bwMode="auto">
          <a:xfrm rot="-8039809">
            <a:off x="2552700" y="3886200"/>
            <a:ext cx="355600" cy="1549400"/>
          </a:xfrm>
          <a:prstGeom prst="downArrow">
            <a:avLst>
              <a:gd name="adj1" fmla="val 50000"/>
              <a:gd name="adj2" fmla="val 50006"/>
            </a:avLst>
          </a:prstGeom>
          <a:solidFill>
            <a:srgbClr val="FF0000"/>
          </a:solidFill>
          <a:ln w="5715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6"/>
          <p:cNvSpPr txBox="1">
            <a:spLocks noChangeArrowheads="1"/>
          </p:cNvSpPr>
          <p:nvPr/>
        </p:nvSpPr>
        <p:spPr bwMode="auto">
          <a:xfrm>
            <a:off x="685800" y="304800"/>
            <a:ext cx="7696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4000" dirty="0">
                <a:solidFill>
                  <a:srgbClr val="0099CC"/>
                </a:solidFill>
                <a:latin typeface="Haettenschweiler" pitchFamily="34" charset="0"/>
              </a:rPr>
              <a:t>RECURSOS DE SOFTWARE</a:t>
            </a:r>
            <a:r>
              <a:rPr lang="pt-BR" sz="2400" dirty="0">
                <a:latin typeface="Haettenschweiler" pitchFamily="34" charset="0"/>
              </a:rPr>
              <a:t> </a:t>
            </a:r>
            <a:r>
              <a:rPr lang="pt-BR" sz="3200" dirty="0" smtClean="0">
                <a:latin typeface="+mj-lt"/>
                <a:cs typeface="+mn-cs"/>
              </a:rPr>
              <a:t>Sincronismo Temporal</a:t>
            </a:r>
            <a:endParaRPr lang="pt-BR" sz="3200" dirty="0">
              <a:latin typeface="+mj-lt"/>
              <a:cs typeface="+mn-cs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92088" y="1257301"/>
            <a:ext cx="2767012" cy="497059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2000" dirty="0" smtClean="0">
                <a:solidFill>
                  <a:srgbClr val="0099CC"/>
                </a:solidFill>
                <a:cs typeface="Arial" charset="0"/>
              </a:rPr>
              <a:t>Sincronismo Temporal</a:t>
            </a:r>
            <a:endParaRPr lang="pt-BR" sz="2000" dirty="0">
              <a:solidFill>
                <a:srgbClr val="0099CC"/>
              </a:solidFill>
              <a:cs typeface="Arial" charset="0"/>
            </a:endParaRP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pt-BR" sz="1600" dirty="0" smtClean="0"/>
              <a:t>Possui quatro maneiras distintas de sincronização externa.</a:t>
            </a:r>
          </a:p>
          <a:p>
            <a:pPr marL="342900" indent="-342900" algn="just" eaLnBrk="0" hangingPunct="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pt-BR" sz="1600" dirty="0" smtClean="0"/>
              <a:t>Acessório CE-GPS;</a:t>
            </a:r>
          </a:p>
          <a:p>
            <a:pPr marL="342900" indent="-342900" algn="just" eaLnBrk="0" hangingPunct="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pt-BR" sz="1600" dirty="0" smtClean="0"/>
              <a:t>Protocolo PTP (IEE 1588);</a:t>
            </a:r>
          </a:p>
          <a:p>
            <a:pPr marL="342900" indent="-342900" algn="just" eaLnBrk="0" hangingPunct="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pt-BR" sz="1600" dirty="0" smtClean="0"/>
              <a:t>GPS da Subestação (Entrada Binária  ou </a:t>
            </a:r>
            <a:r>
              <a:rPr lang="pt-BR" sz="1600" dirty="0" smtClean="0"/>
              <a:t>IRIG </a:t>
            </a:r>
            <a:r>
              <a:rPr lang="pt-BR" sz="1600" dirty="0" smtClean="0"/>
              <a:t>B);</a:t>
            </a:r>
          </a:p>
          <a:p>
            <a:pPr marL="342900" indent="-342900" algn="just" eaLnBrk="0" hangingPunct="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pt-BR" sz="1600" dirty="0" smtClean="0"/>
              <a:t>GPS Integrado.</a:t>
            </a:r>
          </a:p>
          <a:p>
            <a:pPr marL="342900" indent="-342900" algn="ctr" eaLnBrk="0" hangingPunct="0">
              <a:spcBef>
                <a:spcPct val="50000"/>
              </a:spcBef>
              <a:defRPr/>
            </a:pPr>
            <a:r>
              <a:rPr lang="pt-BR" sz="2000" dirty="0" smtClean="0">
                <a:solidFill>
                  <a:srgbClr val="0099CC"/>
                </a:solidFill>
                <a:cs typeface="Arial" charset="0"/>
              </a:rPr>
              <a:t>Fonte de Sincronismo Temporal</a:t>
            </a:r>
          </a:p>
          <a:p>
            <a:pPr indent="-342900" eaLnBrk="0" hangingPunct="0">
              <a:spcBef>
                <a:spcPct val="50000"/>
              </a:spcBef>
              <a:defRPr/>
            </a:pPr>
            <a:r>
              <a:rPr lang="pt-BR" sz="1600" dirty="0" smtClean="0"/>
              <a:t>Possui duas maneiras distintas de geração de sincronização.</a:t>
            </a:r>
          </a:p>
          <a:p>
            <a:pPr marL="342900" indent="-342900" algn="just" eaLnBrk="0" hangingPunct="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pt-BR" sz="1600" dirty="0" smtClean="0"/>
              <a:t>Protocolo PTP (IEE 1588);</a:t>
            </a:r>
          </a:p>
          <a:p>
            <a:pPr marL="342900" indent="-342900" algn="just" eaLnBrk="0" hangingPunct="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pt-BR" sz="1600" dirty="0" smtClean="0"/>
              <a:t>IRIG B.</a:t>
            </a:r>
          </a:p>
          <a:p>
            <a:pPr marL="342900" indent="-342900" algn="just" eaLnBrk="0" hangingPunct="0">
              <a:spcBef>
                <a:spcPct val="50000"/>
              </a:spcBef>
              <a:defRPr/>
            </a:pPr>
            <a:endParaRPr lang="pt-BR" sz="1800" dirty="0"/>
          </a:p>
        </p:txBody>
      </p:sp>
      <p:pic>
        <p:nvPicPr>
          <p:cNvPr id="1026" name="Picture 2" descr="https://conprove.com/wp-content/uploads/2023/05/20230511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8446" y="2055813"/>
            <a:ext cx="5353754" cy="30114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96213" cy="995362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defRPr/>
            </a:pPr>
            <a:r>
              <a:rPr lang="pt-BR" sz="4000" kern="1200" dirty="0" smtClean="0">
                <a:solidFill>
                  <a:srgbClr val="0099CC"/>
                </a:solidFill>
                <a:ea typeface="+mn-ea"/>
                <a:cs typeface="+mn-cs"/>
              </a:rPr>
              <a:t>ACESSÓRIOS </a:t>
            </a:r>
            <a:r>
              <a:rPr lang="pt-BR" sz="3200" kern="1200" dirty="0" smtClean="0">
                <a:solidFill>
                  <a:srgbClr val="000000"/>
                </a:solidFill>
                <a:ea typeface="+mn-ea"/>
                <a:cs typeface="+mn-cs"/>
              </a:rPr>
              <a:t>CE-GPS</a:t>
            </a:r>
            <a:r>
              <a:rPr lang="pt-BR" sz="2000" kern="1200" dirty="0" smtClean="0">
                <a:solidFill>
                  <a:srgbClr val="FF3300"/>
                </a:solidFill>
                <a:ea typeface="+mn-ea"/>
                <a:cs typeface="+mn-cs"/>
              </a:rPr>
              <a:t/>
            </a:r>
            <a:br>
              <a:rPr lang="pt-BR" sz="2000" kern="1200" dirty="0" smtClean="0">
                <a:solidFill>
                  <a:srgbClr val="FF3300"/>
                </a:solidFill>
                <a:ea typeface="+mn-ea"/>
                <a:cs typeface="+mn-cs"/>
              </a:rPr>
            </a:b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300038" y="1069975"/>
            <a:ext cx="2676525" cy="166199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t-BR" sz="1800" dirty="0">
                <a:solidFill>
                  <a:srgbClr val="0099CC"/>
                </a:solidFill>
                <a:cs typeface="Arial" charset="0"/>
              </a:rPr>
              <a:t>CE-GPS</a:t>
            </a:r>
          </a:p>
          <a:p>
            <a:pPr algn="just">
              <a:defRPr/>
            </a:pPr>
            <a:r>
              <a:rPr lang="pt-BR" dirty="0">
                <a:cs typeface="Arial" charset="0"/>
              </a:rPr>
              <a:t>Todos os softwares permitem o disparo da geração utilizando sinal de GPS. </a:t>
            </a:r>
            <a:r>
              <a:rPr lang="pt-BR" dirty="0" smtClean="0">
                <a:cs typeface="Arial" charset="0"/>
              </a:rPr>
              <a:t>Este </a:t>
            </a:r>
            <a:r>
              <a:rPr lang="pt-BR" dirty="0">
                <a:cs typeface="Arial" charset="0"/>
              </a:rPr>
              <a:t>recurso é essencial em teste </a:t>
            </a:r>
            <a:r>
              <a:rPr lang="pt-BR" dirty="0" smtClean="0">
                <a:cs typeface="Arial" charset="0"/>
              </a:rPr>
              <a:t>ponta </a:t>
            </a:r>
            <a:r>
              <a:rPr lang="pt-BR" dirty="0">
                <a:cs typeface="Arial" charset="0"/>
              </a:rPr>
              <a:t>a </a:t>
            </a:r>
            <a:r>
              <a:rPr lang="pt-BR" dirty="0" smtClean="0">
                <a:cs typeface="Arial" charset="0"/>
              </a:rPr>
              <a:t>ponta, </a:t>
            </a:r>
            <a:r>
              <a:rPr lang="pt-BR" dirty="0">
                <a:cs typeface="Arial" charset="0"/>
              </a:rPr>
              <a:t>onde duas ou mais malas </a:t>
            </a:r>
            <a:r>
              <a:rPr lang="pt-BR" dirty="0" smtClean="0">
                <a:cs typeface="Arial" charset="0"/>
              </a:rPr>
              <a:t>estão </a:t>
            </a:r>
            <a:r>
              <a:rPr lang="pt-BR" dirty="0">
                <a:cs typeface="Arial" charset="0"/>
              </a:rPr>
              <a:t>distantes entre  </a:t>
            </a:r>
            <a:r>
              <a:rPr lang="pt-BR" dirty="0" smtClean="0">
                <a:cs typeface="Arial" charset="0"/>
              </a:rPr>
              <a:t>si, </a:t>
            </a:r>
            <a:r>
              <a:rPr lang="pt-BR" dirty="0">
                <a:cs typeface="Arial" charset="0"/>
              </a:rPr>
              <a:t>permitindo a perfeita sincronização de disparo.</a:t>
            </a:r>
          </a:p>
        </p:txBody>
      </p:sp>
      <p:pic>
        <p:nvPicPr>
          <p:cNvPr id="8" name="Imagem 7" descr="CEGPS_3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8358" y="1277508"/>
            <a:ext cx="2795999" cy="1530441"/>
          </a:xfrm>
          <a:prstGeom prst="rect">
            <a:avLst/>
          </a:prstGeom>
        </p:spPr>
      </p:pic>
      <p:pic>
        <p:nvPicPr>
          <p:cNvPr id="9" name="Espaço Reservado para Conteúdo 8" descr="PrintTelaGPS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697626" y="2921001"/>
            <a:ext cx="6125574" cy="343965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96213" cy="995362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defRPr/>
            </a:pPr>
            <a:r>
              <a:rPr lang="pt-BR" sz="4000" kern="1200" dirty="0" smtClean="0">
                <a:solidFill>
                  <a:srgbClr val="0099CC"/>
                </a:solidFill>
                <a:ea typeface="+mn-ea"/>
                <a:cs typeface="+mn-cs"/>
              </a:rPr>
              <a:t>ACESSÓRIOS </a:t>
            </a:r>
            <a:r>
              <a:rPr lang="pt-BR" sz="2000" kern="1200" dirty="0" smtClean="0">
                <a:solidFill>
                  <a:srgbClr val="FF3300"/>
                </a:solidFill>
                <a:ea typeface="+mn-ea"/>
                <a:cs typeface="+mn-cs"/>
              </a:rPr>
              <a:t/>
            </a:r>
            <a:br>
              <a:rPr lang="pt-BR" sz="2000" kern="1200" dirty="0" smtClean="0">
                <a:solidFill>
                  <a:srgbClr val="FF3300"/>
                </a:solidFill>
                <a:ea typeface="+mn-ea"/>
                <a:cs typeface="+mn-cs"/>
              </a:rPr>
            </a:b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338138" y="1095375"/>
            <a:ext cx="4056062" cy="1016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pt-BR" sz="1800" dirty="0">
                <a:solidFill>
                  <a:srgbClr val="0099CC"/>
                </a:solidFill>
                <a:cs typeface="Arial" charset="0"/>
              </a:rPr>
              <a:t>CE-OSU1</a:t>
            </a:r>
          </a:p>
          <a:p>
            <a:pPr>
              <a:defRPr/>
            </a:pPr>
            <a:r>
              <a:rPr lang="pt-BR" dirty="0">
                <a:cs typeface="Arial" charset="0"/>
              </a:rPr>
              <a:t>Permite</a:t>
            </a:r>
            <a:r>
              <a:rPr lang="pt-BR" dirty="0"/>
              <a:t> testes automáticos em medidores eletrônicos que possuem saída óptica ou elétrica. Detecção com amplo espectro de frequência (do visível ao infravermelho).</a:t>
            </a:r>
            <a:endParaRPr lang="pt-BR" dirty="0">
              <a:cs typeface="Arial" charset="0"/>
            </a:endParaRPr>
          </a:p>
        </p:txBody>
      </p:sp>
      <p:pic>
        <p:nvPicPr>
          <p:cNvPr id="53252" name="Imagem 8" descr="06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97000" y="2316163"/>
            <a:ext cx="1358900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3" name="Espaço Reservado para Conteúdo 7" descr="07.pn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97563" y="2492375"/>
            <a:ext cx="1379537" cy="1698625"/>
          </a:xfrm>
          <a:noFill/>
          <a:ln>
            <a:miter lim="800000"/>
            <a:headEnd/>
            <a:tailEnd/>
          </a:ln>
        </p:spPr>
      </p:pic>
      <p:sp>
        <p:nvSpPr>
          <p:cNvPr id="12" name="Retângulo 11"/>
          <p:cNvSpPr/>
          <p:nvPr/>
        </p:nvSpPr>
        <p:spPr>
          <a:xfrm>
            <a:off x="5181600" y="1143000"/>
            <a:ext cx="2862263" cy="1016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pt-BR" sz="1800" dirty="0">
                <a:solidFill>
                  <a:srgbClr val="0099CC"/>
                </a:solidFill>
                <a:cs typeface="Arial" charset="0"/>
              </a:rPr>
              <a:t>CE-Flash Arc</a:t>
            </a:r>
          </a:p>
          <a:p>
            <a:pPr>
              <a:defRPr/>
            </a:pPr>
            <a:r>
              <a:rPr lang="pt-BR" dirty="0"/>
              <a:t>Testes manuais e automáticos para relés detectores de arco elétrico. Compatível com sensores que utilizam fibra ou lente.</a:t>
            </a:r>
          </a:p>
        </p:txBody>
      </p:sp>
      <p:pic>
        <p:nvPicPr>
          <p:cNvPr id="53255" name="Imagem 12" descr="08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2263" y="4471988"/>
            <a:ext cx="2928937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tângulo 13"/>
          <p:cNvSpPr/>
          <p:nvPr/>
        </p:nvSpPr>
        <p:spPr>
          <a:xfrm>
            <a:off x="3779838" y="4752975"/>
            <a:ext cx="3001962" cy="1016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pt-BR" sz="1800" dirty="0">
                <a:solidFill>
                  <a:srgbClr val="0099CC"/>
                </a:solidFill>
                <a:cs typeface="Arial" charset="0"/>
              </a:rPr>
              <a:t>CE-LVA1</a:t>
            </a:r>
          </a:p>
          <a:p>
            <a:pPr>
              <a:defRPr/>
            </a:pPr>
            <a:r>
              <a:rPr lang="pt-BR" dirty="0"/>
              <a:t>Interface para utilizar a mala de teste como amplificador de sinais de baixo nível, por exemplo, um sistema em tempo real, gerador de funções etc.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CSB_Frontal_3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4807" y="2828059"/>
            <a:ext cx="3517461" cy="2552381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96213" cy="995362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defRPr/>
            </a:pPr>
            <a:r>
              <a:rPr lang="pt-BR" sz="4000" kern="1200" dirty="0" smtClean="0">
                <a:solidFill>
                  <a:srgbClr val="0099CC"/>
                </a:solidFill>
                <a:ea typeface="+mn-ea"/>
                <a:cs typeface="+mn-cs"/>
              </a:rPr>
              <a:t>ACESSÓRIOS </a:t>
            </a:r>
            <a:r>
              <a:rPr lang="pt-BR" sz="2000" kern="1200" dirty="0" smtClean="0">
                <a:solidFill>
                  <a:srgbClr val="FF3300"/>
                </a:solidFill>
                <a:ea typeface="+mn-ea"/>
                <a:cs typeface="+mn-cs"/>
              </a:rPr>
              <a:t/>
            </a:r>
            <a:br>
              <a:rPr lang="pt-BR" sz="2000" kern="1200" dirty="0" smtClean="0">
                <a:solidFill>
                  <a:srgbClr val="FF3300"/>
                </a:solidFill>
                <a:ea typeface="+mn-ea"/>
                <a:cs typeface="+mn-cs"/>
              </a:rPr>
            </a:b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338138" y="1095375"/>
            <a:ext cx="4144962" cy="12303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pt-BR" sz="1800" dirty="0">
                <a:solidFill>
                  <a:srgbClr val="0099CC"/>
                </a:solidFill>
                <a:cs typeface="Arial" charset="0"/>
              </a:rPr>
              <a:t>CE-CSB1</a:t>
            </a:r>
          </a:p>
          <a:p>
            <a:pPr>
              <a:defRPr/>
            </a:pPr>
            <a:r>
              <a:rPr lang="pt-BR" dirty="0"/>
              <a:t>Testes em dispositivos que utilizam transformadores de corrente e tensão não convencionais ou Non-conventional Instrument Transformers (NCIT) e que necessitam de sensores do tipo </a:t>
            </a:r>
            <a:r>
              <a:rPr lang="pt-BR" i="1" dirty="0"/>
              <a:t>Low Power Current Transducers (LPCT) e Low Power Voltage Transducers (LPVT). </a:t>
            </a:r>
            <a:endParaRPr lang="pt-BR" dirty="0"/>
          </a:p>
        </p:txBody>
      </p:sp>
      <p:sp>
        <p:nvSpPr>
          <p:cNvPr id="12" name="Retângulo 11"/>
          <p:cNvSpPr/>
          <p:nvPr/>
        </p:nvSpPr>
        <p:spPr>
          <a:xfrm>
            <a:off x="5181600" y="1143000"/>
            <a:ext cx="3257550" cy="123110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pt-BR" sz="1800" dirty="0">
                <a:solidFill>
                  <a:srgbClr val="0099CC"/>
                </a:solidFill>
                <a:cs typeface="Arial" charset="0"/>
              </a:rPr>
              <a:t>CE-BOSOI</a:t>
            </a:r>
          </a:p>
          <a:p>
            <a:pPr>
              <a:defRPr/>
            </a:pPr>
            <a:r>
              <a:rPr lang="pt-BR" dirty="0"/>
              <a:t>Pode ser utilizado com fonte externa de sincronismo para equipamentos que utilizem sinais IRIG-B e/ou PPS. Acesso as saídas binárias transistorizadas</a:t>
            </a:r>
            <a:r>
              <a:rPr lang="pt-BR" dirty="0" smtClean="0"/>
              <a:t>. Fonte de trigger (4,5V).</a:t>
            </a:r>
            <a:endParaRPr lang="pt-BR" dirty="0"/>
          </a:p>
        </p:txBody>
      </p:sp>
      <p:pic>
        <p:nvPicPr>
          <p:cNvPr id="54278" name="Picture 3" descr="BO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14900" y="2571750"/>
            <a:ext cx="3895725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CE-RBOX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9748" y="2525265"/>
            <a:ext cx="4120904" cy="2950470"/>
          </a:xfrm>
          <a:prstGeom prst="rect">
            <a:avLst/>
          </a:prstGeom>
          <a:scene3d>
            <a:camera prst="orthographicFront">
              <a:rot lat="0" lon="0" rev="60000"/>
            </a:camera>
            <a:lightRig rig="threePt" dir="t"/>
          </a:scene3d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96213" cy="995362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defRPr/>
            </a:pPr>
            <a:r>
              <a:rPr lang="pt-BR" sz="4000" kern="1200" dirty="0" smtClean="0">
                <a:solidFill>
                  <a:srgbClr val="0099CC"/>
                </a:solidFill>
                <a:ea typeface="+mn-ea"/>
                <a:cs typeface="+mn-cs"/>
              </a:rPr>
              <a:t>ACESSÓRIOS </a:t>
            </a:r>
            <a:r>
              <a:rPr lang="pt-BR" sz="2000" kern="1200" dirty="0" smtClean="0">
                <a:solidFill>
                  <a:srgbClr val="FF3300"/>
                </a:solidFill>
                <a:ea typeface="+mn-ea"/>
                <a:cs typeface="+mn-cs"/>
              </a:rPr>
              <a:t/>
            </a:r>
            <a:br>
              <a:rPr lang="pt-BR" sz="2000" kern="1200" dirty="0" smtClean="0">
                <a:solidFill>
                  <a:srgbClr val="FF3300"/>
                </a:solidFill>
                <a:ea typeface="+mn-ea"/>
                <a:cs typeface="+mn-cs"/>
              </a:rPr>
            </a:b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338138" y="1095375"/>
            <a:ext cx="4144962" cy="8617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pt-BR" sz="1800" dirty="0" smtClean="0">
                <a:solidFill>
                  <a:srgbClr val="0099CC"/>
                </a:solidFill>
                <a:cs typeface="Arial" charset="0"/>
              </a:rPr>
              <a:t>CE-RBOX1</a:t>
            </a:r>
            <a:endParaRPr lang="pt-BR" sz="1800" dirty="0">
              <a:solidFill>
                <a:srgbClr val="0099CC"/>
              </a:solidFill>
              <a:cs typeface="Arial" charset="0"/>
            </a:endParaRPr>
          </a:p>
          <a:p>
            <a:pPr>
              <a:defRPr/>
            </a:pPr>
            <a:r>
              <a:rPr lang="pt-BR" sz="1600" dirty="0" smtClean="0"/>
              <a:t>Aumenta em 4 o números de saídas binárias. Pode ser utilizado como fonte de Trigger (4,5V).</a:t>
            </a:r>
            <a:endParaRPr lang="pt-B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3"/>
          <p:cNvSpPr txBox="1">
            <a:spLocks noChangeArrowheads="1"/>
          </p:cNvSpPr>
          <p:nvPr/>
        </p:nvSpPr>
        <p:spPr bwMode="auto">
          <a:xfrm>
            <a:off x="685800" y="304800"/>
            <a:ext cx="7696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4000" dirty="0">
                <a:solidFill>
                  <a:srgbClr val="0099CC"/>
                </a:solidFill>
                <a:latin typeface="Haettenschweiler" pitchFamily="34" charset="0"/>
              </a:rPr>
              <a:t>CONPROVE INDÚSTRIA E COMÉRCIO</a:t>
            </a:r>
            <a:endParaRPr lang="pt-BR" sz="2000" dirty="0">
              <a:solidFill>
                <a:srgbClr val="0099CC"/>
              </a:solidFill>
              <a:latin typeface="Haettenschweiler" pitchFamily="34" charset="0"/>
            </a:endParaRP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762000" y="1457325"/>
            <a:ext cx="7848600" cy="4613740"/>
          </a:xfrm>
          <a:prstGeom prst="rect">
            <a:avLst/>
          </a:prstGeom>
          <a:gradFill rotWithShape="0">
            <a:gsLst>
              <a:gs pos="0">
                <a:srgbClr val="CCECFF"/>
              </a:gs>
              <a:gs pos="100000">
                <a:srgbClr val="0099CC"/>
              </a:gs>
            </a:gsLst>
            <a:lin ang="0" scaled="1"/>
          </a:gradFill>
          <a:ln w="38100">
            <a:noFill/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tIns="90000" bIns="9000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000" dirty="0">
                <a:latin typeface="+mn-lt"/>
                <a:cs typeface="Times New Roman" charset="0"/>
              </a:rPr>
              <a:t>Fundada em 1984, a CONPROVE foi concebida como uma empresa voltada totalmente para a área de Engenharia Elétrica.</a:t>
            </a:r>
          </a:p>
          <a:p>
            <a:pPr>
              <a:spcBef>
                <a:spcPct val="50000"/>
              </a:spcBef>
              <a:defRPr/>
            </a:pPr>
            <a:r>
              <a:rPr lang="pt-BR" sz="2000" dirty="0">
                <a:latin typeface="+mn-lt"/>
                <a:cs typeface="Times New Roman" charset="0"/>
              </a:rPr>
              <a:t>Instalada numa área com mais de 1.000 m</a:t>
            </a:r>
            <a:r>
              <a:rPr lang="pt-BR" sz="2000" baseline="30000" dirty="0">
                <a:latin typeface="+mn-lt"/>
                <a:cs typeface="Times New Roman" charset="0"/>
              </a:rPr>
              <a:t>2 </a:t>
            </a:r>
            <a:r>
              <a:rPr lang="pt-BR" sz="2000" dirty="0">
                <a:latin typeface="+mn-lt"/>
                <a:cs typeface="Times New Roman" charset="0"/>
              </a:rPr>
              <a:t>e com uma equipe de especialistas em suas áreas de atuação, a CONPROVE vem apoiando empresas nacionais e multinacionais com: serviços, comercialização e fabricação de instrumentos, treinamento e formação de recursos humanos.</a:t>
            </a:r>
          </a:p>
          <a:p>
            <a:pPr>
              <a:spcBef>
                <a:spcPct val="50000"/>
              </a:spcBef>
              <a:defRPr/>
            </a:pPr>
            <a:r>
              <a:rPr lang="pt-BR" sz="2000" dirty="0">
                <a:latin typeface="+mn-lt"/>
                <a:cs typeface="Times New Roman" charset="0"/>
              </a:rPr>
              <a:t>Entre em contato conosco:</a:t>
            </a:r>
          </a:p>
          <a:p>
            <a:pPr algn="just">
              <a:spcBef>
                <a:spcPct val="50000"/>
              </a:spcBef>
              <a:defRPr/>
            </a:pPr>
            <a:endParaRPr lang="pt-BR" b="1" dirty="0">
              <a:latin typeface="Arial" charset="0"/>
              <a:cs typeface="Times New Roman" charset="0"/>
            </a:endParaRPr>
          </a:p>
          <a:p>
            <a:pPr algn="just">
              <a:spcBef>
                <a:spcPct val="50000"/>
              </a:spcBef>
              <a:defRPr/>
            </a:pPr>
            <a:endParaRPr lang="pt-BR" sz="1800" dirty="0">
              <a:latin typeface="Haettenschweiler" pitchFamily="34" charset="0"/>
              <a:cs typeface="Times New Roman" charset="0"/>
            </a:endParaRPr>
          </a:p>
          <a:p>
            <a:pPr algn="ctr">
              <a:lnSpc>
                <a:spcPct val="50000"/>
              </a:lnSpc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pt-BR" sz="2000" dirty="0">
                <a:latin typeface="Haettenschweiler" pitchFamily="34" charset="0"/>
                <a:cs typeface="+mn-cs"/>
                <a:sym typeface="Wingdings" pitchFamily="2" charset="2"/>
              </a:rPr>
              <a:t>Conprove Indústria e Comércio Ltda.</a:t>
            </a:r>
            <a:r>
              <a:rPr lang="pt-BR" sz="2000" dirty="0">
                <a:latin typeface="Arial" charset="0"/>
                <a:cs typeface="+mn-cs"/>
                <a:sym typeface="Wingdings" pitchFamily="2" charset="2"/>
              </a:rPr>
              <a:t> 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  <a:buFont typeface="Wingdings" pitchFamily="2" charset="2"/>
              <a:buNone/>
              <a:defRPr/>
            </a:pPr>
            <a:endParaRPr lang="pt-BR" sz="2000" dirty="0">
              <a:latin typeface="Arial" charset="0"/>
              <a:cs typeface="+mn-cs"/>
              <a:sym typeface="Wingdings" pitchFamily="2" charset="2"/>
            </a:endParaRPr>
          </a:p>
          <a:p>
            <a:pPr algn="ctr">
              <a:lnSpc>
                <a:spcPct val="50000"/>
              </a:lnSpc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pt-BR" sz="2000" dirty="0">
                <a:latin typeface="Haettenschweiler" pitchFamily="34" charset="0"/>
                <a:cs typeface="+mn-cs"/>
                <a:sym typeface="Wingdings" pitchFamily="2" charset="2"/>
              </a:rPr>
              <a:t>Home Page: </a:t>
            </a:r>
            <a:r>
              <a:rPr lang="pt-BR" sz="2000" dirty="0" smtClean="0">
                <a:latin typeface="Haettenschweiler" pitchFamily="34" charset="0"/>
                <a:cs typeface="+mn-cs"/>
                <a:sym typeface="Wingdings" pitchFamily="2" charset="2"/>
              </a:rPr>
              <a:t>www.conprove.com</a:t>
            </a:r>
            <a:endParaRPr lang="pt-BR" sz="2400" dirty="0">
              <a:latin typeface="Haettenschweiler" pitchFamily="34" charset="0"/>
              <a:cs typeface="+mn-cs"/>
            </a:endParaRPr>
          </a:p>
          <a:p>
            <a:pPr algn="ctr">
              <a:lnSpc>
                <a:spcPct val="50000"/>
              </a:lnSpc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pt-BR" sz="2000" dirty="0">
                <a:latin typeface="Haettenschweiler" pitchFamily="34" charset="0"/>
                <a:cs typeface="+mn-cs"/>
                <a:sym typeface="Wingdings" pitchFamily="2" charset="2"/>
              </a:rPr>
              <a:t>Email: </a:t>
            </a:r>
            <a:r>
              <a:rPr lang="pt-BR" sz="2000" dirty="0" smtClean="0">
                <a:latin typeface="Haettenschweiler" pitchFamily="34" charset="0"/>
                <a:cs typeface="+mn-cs"/>
                <a:sym typeface="Wingdings" pitchFamily="2" charset="2"/>
              </a:rPr>
              <a:t>suporte@conprove.com.br</a:t>
            </a:r>
            <a:endParaRPr lang="pt-BR" sz="2000" dirty="0">
              <a:latin typeface="Haettenschweiler" pitchFamily="34" charset="0"/>
              <a:cs typeface="+mn-cs"/>
              <a:sym typeface="Wingdings" pitchFamily="2" charset="2"/>
            </a:endParaRPr>
          </a:p>
          <a:p>
            <a:pPr algn="ctr">
              <a:lnSpc>
                <a:spcPct val="50000"/>
              </a:lnSpc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pt-BR" sz="2000" dirty="0" smtClean="0">
                <a:latin typeface="Haettenschweiler" pitchFamily="34" charset="0"/>
                <a:cs typeface="+mn-cs"/>
                <a:sym typeface="Wingdings" pitchFamily="2" charset="2"/>
              </a:rPr>
              <a:t>WhatsApp /Tel</a:t>
            </a:r>
            <a:r>
              <a:rPr lang="pt-BR" sz="2000" dirty="0">
                <a:latin typeface="Haettenschweiler" pitchFamily="34" charset="0"/>
                <a:cs typeface="+mn-cs"/>
                <a:sym typeface="Wingdings" pitchFamily="2" charset="2"/>
              </a:rPr>
              <a:t>.: (34) 3218 - 6800 </a:t>
            </a:r>
          </a:p>
        </p:txBody>
      </p:sp>
      <p:pic>
        <p:nvPicPr>
          <p:cNvPr id="55300" name="Picture 8" descr="C:\Documents and Settings\Luiz Antônio\Desktop\selinho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9FFFF"/>
              </a:clrFrom>
              <a:clrTo>
                <a:srgbClr val="F9FFFF">
                  <a:alpha val="0"/>
                </a:srgbClr>
              </a:clrTo>
            </a:clrChange>
          </a:blip>
          <a:srcRect l="-1663" r="71664"/>
          <a:stretch>
            <a:fillRect/>
          </a:stretch>
        </p:blipFill>
        <p:spPr bwMode="auto">
          <a:xfrm>
            <a:off x="4052888" y="3759200"/>
            <a:ext cx="1371600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 descr="02_4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30177" y="3722572"/>
            <a:ext cx="2476846" cy="1648055"/>
          </a:xfrm>
          <a:prstGeom prst="rect">
            <a:avLst/>
          </a:prstGeom>
        </p:spPr>
      </p:pic>
      <p:pic>
        <p:nvPicPr>
          <p:cNvPr id="10" name="Imagem 9" descr="7012_frontal_editada_SA_1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8219" y="1320912"/>
            <a:ext cx="3504762" cy="1803175"/>
          </a:xfrm>
          <a:prstGeom prst="rect">
            <a:avLst/>
          </a:prstGeom>
        </p:spPr>
      </p:pic>
      <p:sp>
        <p:nvSpPr>
          <p:cNvPr id="9220" name="Text Box 7"/>
          <p:cNvSpPr txBox="1">
            <a:spLocks noChangeArrowheads="1"/>
          </p:cNvSpPr>
          <p:nvPr/>
        </p:nvSpPr>
        <p:spPr bwMode="auto">
          <a:xfrm>
            <a:off x="685800" y="304800"/>
            <a:ext cx="7696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4000">
                <a:solidFill>
                  <a:srgbClr val="0099CC"/>
                </a:solidFill>
                <a:latin typeface="Haettenschweiler" pitchFamily="34" charset="0"/>
              </a:rPr>
              <a:t>APRESENTAÇÃO</a:t>
            </a:r>
            <a:r>
              <a:rPr lang="pt-BR" sz="2400">
                <a:latin typeface="Haettenschweiler" pitchFamily="34" charset="0"/>
              </a:rPr>
              <a:t> </a:t>
            </a:r>
            <a:r>
              <a:rPr lang="pt-BR" sz="3200">
                <a:latin typeface="Haettenschweiler" pitchFamily="34" charset="0"/>
              </a:rPr>
              <a:t>DO HARDWARE</a:t>
            </a:r>
            <a:endParaRPr lang="pt-BR" sz="3200">
              <a:solidFill>
                <a:srgbClr val="FF3300"/>
              </a:solidFill>
              <a:latin typeface="Haettenschweiler" pitchFamily="34" charset="0"/>
            </a:endParaRPr>
          </a:p>
        </p:txBody>
      </p:sp>
      <p:sp>
        <p:nvSpPr>
          <p:cNvPr id="9222" name="Retângulo 12"/>
          <p:cNvSpPr>
            <a:spLocks noChangeArrowheads="1"/>
          </p:cNvSpPr>
          <p:nvPr/>
        </p:nvSpPr>
        <p:spPr bwMode="auto">
          <a:xfrm>
            <a:off x="2030413" y="2043113"/>
            <a:ext cx="1187450" cy="938212"/>
          </a:xfrm>
          <a:prstGeom prst="rect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cxnSp>
        <p:nvCxnSpPr>
          <p:cNvPr id="9224" name="Conector de seta reta 15"/>
          <p:cNvCxnSpPr>
            <a:cxnSpLocks noChangeShapeType="1"/>
            <a:stCxn id="9222" idx="2"/>
          </p:cNvCxnSpPr>
          <p:nvPr/>
        </p:nvCxnSpPr>
        <p:spPr bwMode="auto">
          <a:xfrm>
            <a:off x="2624138" y="2981325"/>
            <a:ext cx="12700" cy="711200"/>
          </a:xfrm>
          <a:prstGeom prst="straightConnector1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9" name="Text Box 19"/>
          <p:cNvSpPr txBox="1">
            <a:spLocks noChangeArrowheads="1"/>
          </p:cNvSpPr>
          <p:nvPr/>
        </p:nvSpPr>
        <p:spPr bwMode="auto">
          <a:xfrm>
            <a:off x="4695825" y="1147763"/>
            <a:ext cx="4305300" cy="2326379"/>
          </a:xfrm>
          <a:prstGeom prst="rect">
            <a:avLst/>
          </a:prstGeom>
          <a:gradFill rotWithShape="0">
            <a:gsLst>
              <a:gs pos="0">
                <a:srgbClr val="CCECFF"/>
              </a:gs>
              <a:gs pos="100000">
                <a:srgbClr val="0099CC"/>
              </a:gs>
            </a:gsLst>
            <a:lin ang="0" scaled="1"/>
          </a:gradFill>
          <a:ln w="38100">
            <a:noFill/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square" lIns="108000" tIns="108000" rIns="108000" bIns="108000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000" b="1" i="1" dirty="0">
                <a:latin typeface="Arial" charset="0"/>
                <a:cs typeface="+mn-cs"/>
              </a:rPr>
              <a:t>ENTRADAS </a:t>
            </a:r>
            <a:r>
              <a:rPr lang="pt-BR" sz="2000" b="1" i="1" dirty="0" smtClean="0">
                <a:latin typeface="Arial" charset="0"/>
                <a:cs typeface="+mn-cs"/>
              </a:rPr>
              <a:t>BINÁRIAS</a:t>
            </a:r>
            <a:endParaRPr lang="pt-BR" sz="2000" b="1" i="1" dirty="0">
              <a:latin typeface="Arial" charset="0"/>
              <a:cs typeface="+mn-cs"/>
            </a:endParaRPr>
          </a:p>
          <a:p>
            <a:pPr>
              <a:spcBef>
                <a:spcPct val="50000"/>
              </a:spcBef>
              <a:defRPr/>
            </a:pPr>
            <a:r>
              <a:rPr lang="pt-BR" sz="1300" b="1" dirty="0" smtClean="0">
                <a:latin typeface="Arial" charset="0"/>
                <a:cs typeface="+mn-cs"/>
              </a:rPr>
              <a:t>ATÉ 12 ENTRADAS PODEM SER CONFIGURADAS PARA </a:t>
            </a:r>
            <a:r>
              <a:rPr lang="pt-BR" sz="1300" b="1" dirty="0">
                <a:latin typeface="Arial" charset="0"/>
                <a:cs typeface="+mn-cs"/>
              </a:rPr>
              <a:t>A PARADA DO CRONÔMETRO DURANTE OS TESTES MANUAIS E AUTOMÁTICOS DE RELÉS DE PROTEÇÃO. </a:t>
            </a:r>
          </a:p>
          <a:p>
            <a:pPr>
              <a:spcBef>
                <a:spcPct val="50000"/>
              </a:spcBef>
              <a:defRPr/>
            </a:pPr>
            <a:r>
              <a:rPr lang="pt-BR" sz="1300" b="1" dirty="0" smtClean="0">
                <a:latin typeface="Arial" charset="0"/>
                <a:cs typeface="+mn-cs"/>
              </a:rPr>
              <a:t>A </a:t>
            </a:r>
            <a:r>
              <a:rPr lang="pt-BR" sz="1300" b="1" dirty="0">
                <a:latin typeface="Arial" charset="0"/>
                <a:cs typeface="+mn-cs"/>
              </a:rPr>
              <a:t>PARADA PODE SER ACIONADA POR: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pt-BR" sz="1300" b="1" dirty="0">
                <a:latin typeface="Arial" charset="0"/>
                <a:cs typeface="+mn-cs"/>
              </a:rPr>
              <a:t> TENSÃO AC OU DC.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pt-BR" sz="1300" b="1" dirty="0">
                <a:latin typeface="Arial" charset="0"/>
                <a:cs typeface="+mn-cs"/>
              </a:rPr>
              <a:t> CONTATOS NF E NA (SECOS).</a:t>
            </a:r>
          </a:p>
        </p:txBody>
      </p:sp>
      <p:sp>
        <p:nvSpPr>
          <p:cNvPr id="11" name="Text Box 19"/>
          <p:cNvSpPr txBox="1">
            <a:spLocks noChangeArrowheads="1"/>
          </p:cNvSpPr>
          <p:nvPr/>
        </p:nvSpPr>
        <p:spPr bwMode="auto">
          <a:xfrm>
            <a:off x="4772025" y="3967163"/>
            <a:ext cx="4200526" cy="2726488"/>
          </a:xfrm>
          <a:prstGeom prst="rect">
            <a:avLst/>
          </a:prstGeom>
          <a:gradFill rotWithShape="0">
            <a:gsLst>
              <a:gs pos="0">
                <a:srgbClr val="CCECFF"/>
              </a:gs>
              <a:gs pos="100000">
                <a:srgbClr val="0099CC"/>
              </a:gs>
            </a:gsLst>
            <a:lin ang="0" scaled="1"/>
          </a:gradFill>
          <a:ln w="38100">
            <a:noFill/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square" lIns="108000" tIns="108000" rIns="108000" bIns="108000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000" b="1" i="1" dirty="0" smtClean="0">
                <a:latin typeface="Arial" charset="0"/>
                <a:cs typeface="+mn-cs"/>
              </a:rPr>
              <a:t>ENTRADAS ANALÓGICAS</a:t>
            </a:r>
            <a:endParaRPr lang="pt-BR" sz="2000" b="1" i="1" dirty="0">
              <a:latin typeface="Arial" charset="0"/>
              <a:cs typeface="+mn-cs"/>
            </a:endParaRPr>
          </a:p>
          <a:p>
            <a:pPr>
              <a:spcBef>
                <a:spcPct val="50000"/>
              </a:spcBef>
              <a:defRPr/>
            </a:pPr>
            <a:r>
              <a:rPr lang="pt-BR" sz="1300" b="1" dirty="0" smtClean="0">
                <a:latin typeface="Arial" charset="0"/>
                <a:cs typeface="+mn-cs"/>
              </a:rPr>
              <a:t>ATÉ 12 CANAIS DE MEDIÇÃO PODEM SER CONFIGURADOS, </a:t>
            </a:r>
            <a:r>
              <a:rPr lang="pt-BR" sz="1300" b="1" dirty="0">
                <a:latin typeface="Arial" charset="0"/>
                <a:cs typeface="+mn-cs"/>
              </a:rPr>
              <a:t>ESCOLHENDO LIVREMENTE ENTRE TENSÃO OU CORRENTE.</a:t>
            </a:r>
          </a:p>
          <a:p>
            <a:pPr>
              <a:spcBef>
                <a:spcPct val="50000"/>
              </a:spcBef>
              <a:defRPr/>
            </a:pPr>
            <a:r>
              <a:rPr lang="pt-BR" sz="1300" b="1" dirty="0">
                <a:latin typeface="Arial" charset="0"/>
                <a:cs typeface="+mn-cs"/>
              </a:rPr>
              <a:t>RANGES DE TENSÃO: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pt-BR" sz="1300" b="1" dirty="0">
                <a:latin typeface="Arial" charset="0"/>
              </a:rPr>
              <a:t>600V (DC/AC).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pt-BR" sz="1300" b="1" dirty="0">
                <a:latin typeface="Arial" charset="0"/>
              </a:rPr>
              <a:t>20,0V (DC/AC).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pt-BR" sz="1300" b="1" dirty="0">
                <a:latin typeface="Arial" charset="0"/>
              </a:rPr>
              <a:t>2,00V (DC/AC).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pt-BR" sz="1300" b="1" dirty="0">
                <a:latin typeface="Arial" charset="0"/>
              </a:rPr>
              <a:t>200mV (DC/AC).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 autoUpdateAnimBg="0"/>
      <p:bldP spid="11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03_4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6914" y="3927410"/>
            <a:ext cx="1762371" cy="933580"/>
          </a:xfrm>
          <a:prstGeom prst="rect">
            <a:avLst/>
          </a:prstGeom>
        </p:spPr>
      </p:pic>
      <p:pic>
        <p:nvPicPr>
          <p:cNvPr id="9" name="Imagem 8" descr="7012_frontal_editada_SA_1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4419" y="1295512"/>
            <a:ext cx="3504762" cy="1803175"/>
          </a:xfrm>
          <a:prstGeom prst="rect">
            <a:avLst/>
          </a:prstGeom>
        </p:spPr>
      </p:pic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685800" y="304800"/>
            <a:ext cx="7696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4000">
                <a:solidFill>
                  <a:srgbClr val="0099CC"/>
                </a:solidFill>
                <a:latin typeface="Haettenschweiler" pitchFamily="34" charset="0"/>
              </a:rPr>
              <a:t>APRESENTAÇÃO</a:t>
            </a:r>
            <a:r>
              <a:rPr lang="pt-BR" sz="2400">
                <a:latin typeface="Haettenschweiler" pitchFamily="34" charset="0"/>
              </a:rPr>
              <a:t> </a:t>
            </a:r>
            <a:r>
              <a:rPr lang="pt-BR" sz="3200">
                <a:latin typeface="Haettenschweiler" pitchFamily="34" charset="0"/>
              </a:rPr>
              <a:t>DO HARDWARE</a:t>
            </a:r>
            <a:endParaRPr lang="pt-BR" sz="3200">
              <a:solidFill>
                <a:srgbClr val="FF3300"/>
              </a:solidFill>
              <a:latin typeface="Haettenschweiler" pitchFamily="34" charset="0"/>
            </a:endParaRPr>
          </a:p>
        </p:txBody>
      </p:sp>
      <p:sp>
        <p:nvSpPr>
          <p:cNvPr id="60425" name="Text Box 9"/>
          <p:cNvSpPr txBox="1">
            <a:spLocks noChangeArrowheads="1"/>
          </p:cNvSpPr>
          <p:nvPr/>
        </p:nvSpPr>
        <p:spPr bwMode="auto">
          <a:xfrm>
            <a:off x="4746625" y="1147763"/>
            <a:ext cx="3784600" cy="3227387"/>
          </a:xfrm>
          <a:prstGeom prst="rect">
            <a:avLst/>
          </a:prstGeom>
          <a:gradFill rotWithShape="0">
            <a:gsLst>
              <a:gs pos="0">
                <a:srgbClr val="CCECFF"/>
              </a:gs>
              <a:gs pos="100000">
                <a:srgbClr val="0099CC"/>
              </a:gs>
            </a:gsLst>
            <a:lin ang="0" scaled="1"/>
          </a:gradFill>
          <a:ln w="38100">
            <a:noFill/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lIns="108000" tIns="108000" rIns="108000" bIns="10800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000" b="1" i="1" dirty="0">
                <a:latin typeface="Arial" charset="0"/>
                <a:cs typeface="+mn-cs"/>
              </a:rPr>
              <a:t>SAÍDAS BINÁRIAS</a:t>
            </a:r>
          </a:p>
          <a:p>
            <a:pPr>
              <a:spcBef>
                <a:spcPct val="50000"/>
              </a:spcBef>
              <a:defRPr/>
            </a:pPr>
            <a:r>
              <a:rPr lang="pt-BR" sz="1300" b="1" dirty="0">
                <a:latin typeface="Arial" charset="0"/>
                <a:cs typeface="+mn-cs"/>
              </a:rPr>
              <a:t>POSSUI 4 SAÍDAS BINÁRIAS POR CONTATO PARA SINCRONIZAR A PARTIDA DURANTE OS TESTES. </a:t>
            </a:r>
          </a:p>
          <a:p>
            <a:pPr>
              <a:spcBef>
                <a:spcPct val="50000"/>
              </a:spcBef>
              <a:defRPr/>
            </a:pPr>
            <a:r>
              <a:rPr lang="pt-BR" sz="1300" b="1" dirty="0">
                <a:latin typeface="Arial" charset="0"/>
                <a:cs typeface="+mn-cs"/>
              </a:rPr>
              <a:t>CONTATOS NF E NA (SECOS), LIVRES DE POTENCIAL.</a:t>
            </a:r>
          </a:p>
          <a:p>
            <a:pPr>
              <a:spcBef>
                <a:spcPct val="50000"/>
              </a:spcBef>
              <a:defRPr/>
            </a:pPr>
            <a:r>
              <a:rPr lang="pt-BR" sz="1300" b="1" dirty="0">
                <a:latin typeface="Arial" charset="0"/>
                <a:cs typeface="+mn-cs"/>
              </a:rPr>
              <a:t>CAPACIDADE DE </a:t>
            </a:r>
            <a:r>
              <a:rPr lang="pt-BR" sz="1300" b="1" dirty="0" smtClean="0">
                <a:latin typeface="Arial" charset="0"/>
                <a:cs typeface="+mn-cs"/>
              </a:rPr>
              <a:t>ABERTURA:</a:t>
            </a:r>
            <a:endParaRPr lang="pt-BR" sz="1300" b="1" dirty="0">
              <a:latin typeface="Arial" charset="0"/>
              <a:cs typeface="+mn-cs"/>
            </a:endParaRPr>
          </a:p>
          <a:p>
            <a:pPr>
              <a:spcBef>
                <a:spcPct val="50000"/>
              </a:spcBef>
              <a:defRPr/>
            </a:pPr>
            <a:r>
              <a:rPr lang="pt-BR" sz="1300" b="1" dirty="0">
                <a:latin typeface="Arial" charset="0"/>
                <a:cs typeface="+mn-cs"/>
              </a:rPr>
              <a:t>	Imax	Vmax	Pmax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pt-BR" sz="1300" b="1" dirty="0">
                <a:latin typeface="Arial" charset="0"/>
                <a:cs typeface="+mn-cs"/>
              </a:rPr>
              <a:t> CA	16A	300Vac	3000VA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pt-BR" sz="1300" b="1" dirty="0">
                <a:latin typeface="Arial" charset="0"/>
                <a:cs typeface="+mn-cs"/>
              </a:rPr>
              <a:t> CC	8,0A	300Vdc	50W</a:t>
            </a:r>
          </a:p>
          <a:p>
            <a:pPr>
              <a:spcBef>
                <a:spcPct val="50000"/>
              </a:spcBef>
              <a:defRPr/>
            </a:pPr>
            <a:endParaRPr lang="pt-BR" sz="1300" b="1" dirty="0">
              <a:latin typeface="Arial" charset="0"/>
              <a:cs typeface="+mn-cs"/>
            </a:endParaRPr>
          </a:p>
        </p:txBody>
      </p:sp>
      <p:grpSp>
        <p:nvGrpSpPr>
          <p:cNvPr id="10245" name="Group 16"/>
          <p:cNvGrpSpPr>
            <a:grpSpLocks/>
          </p:cNvGrpSpPr>
          <p:nvPr/>
        </p:nvGrpSpPr>
        <p:grpSpPr bwMode="auto">
          <a:xfrm>
            <a:off x="2149475" y="1574800"/>
            <a:ext cx="803275" cy="2368550"/>
            <a:chOff x="1361" y="992"/>
            <a:chExt cx="506" cy="1492"/>
          </a:xfrm>
        </p:grpSpPr>
        <p:sp>
          <p:nvSpPr>
            <p:cNvPr id="10247" name="Rectangle 7"/>
            <p:cNvSpPr>
              <a:spLocks noChangeArrowheads="1"/>
            </p:cNvSpPr>
            <p:nvPr/>
          </p:nvSpPr>
          <p:spPr bwMode="auto">
            <a:xfrm>
              <a:off x="1361" y="992"/>
              <a:ext cx="506" cy="288"/>
            </a:xfrm>
            <a:prstGeom prst="rect">
              <a:avLst/>
            </a:prstGeom>
            <a:noFill/>
            <a:ln w="31750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pt-BR"/>
            </a:p>
          </p:txBody>
        </p:sp>
        <p:sp>
          <p:nvSpPr>
            <p:cNvPr id="10248" name="Line 8"/>
            <p:cNvSpPr>
              <a:spLocks noChangeShapeType="1"/>
            </p:cNvSpPr>
            <p:nvPr/>
          </p:nvSpPr>
          <p:spPr bwMode="auto">
            <a:xfrm>
              <a:off x="1590" y="1269"/>
              <a:ext cx="2" cy="1215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pt-BR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4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4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5" grpId="0" animBg="1" autoUpdateAnimBg="0"/>
    </p:bldLst>
  </p:timing>
</p:sld>
</file>

<file path=ppt/theme/theme1.xml><?xml version="1.0" encoding="utf-8"?>
<a:theme xmlns:a="http://schemas.openxmlformats.org/drawingml/2006/main" name="Estrutura padrão">
  <a:themeElements>
    <a:clrScheme name="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Haettenschweiler"/>
        <a:ea typeface=""/>
        <a:cs typeface=""/>
      </a:majorFont>
      <a:minorFont>
        <a:latin typeface="Haettenschweiler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5715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pt-BR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5715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pt-BR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11315</TotalTime>
  <Words>4810</Words>
  <Application>Microsoft Office PowerPoint</Application>
  <PresentationFormat>Apresentação na tela (4:3)</PresentationFormat>
  <Paragraphs>585</Paragraphs>
  <Slides>75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75</vt:i4>
      </vt:variant>
    </vt:vector>
  </HeadingPairs>
  <TitlesOfParts>
    <vt:vector size="76" baseType="lpstr">
      <vt:lpstr>Estrutura padrão</vt:lpstr>
      <vt:lpstr>Slide 1</vt:lpstr>
      <vt:lpstr>APLICAÇÕES DO EQUIPAMENTO </vt:lpstr>
      <vt:lpstr>Slide 3</vt:lpstr>
      <vt:lpstr>Slide 4</vt:lpstr>
      <vt:lpstr>Slide 5</vt:lpstr>
      <vt:lpstr>Slide 6</vt:lpstr>
      <vt:lpstr>APLICAÇÃO ESPECIAL DO EQUIPAMENTO 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TESTES  DO BARRAMENTO DE PROCESSO  IEC 61850-9-2 </vt:lpstr>
      <vt:lpstr>TESTES  DO BARRAMENTO DE PROCESSO  IEC 61850-9-2 </vt:lpstr>
      <vt:lpstr>CTC – CONPROVE TEST CENTER  Gerenciador dos softwares manuais, automáticos e de apoio. </vt:lpstr>
      <vt:lpstr>Potência  Dos Canais  </vt:lpstr>
      <vt:lpstr>Testes  Primários </vt:lpstr>
      <vt:lpstr>TESTES PRIMÁRIOS – CT</vt:lpstr>
      <vt:lpstr>TESTES PRIMÁRIOS – TRANSFORMADOR DE CORRENTE TC </vt:lpstr>
      <vt:lpstr>TESTES PRIMÁRIOS – TRANSFORMADOR DE CORRENTE TC </vt:lpstr>
      <vt:lpstr>TESTES PRIMÁRIOS – TRANSFORMADOR DE CORRENTE TC </vt:lpstr>
      <vt:lpstr>TESTES PRIMÁRIOS – VT</vt:lpstr>
      <vt:lpstr>TESTES PRIMÁRIOS – TRANSFORMADOR DE POTENCIAL TP </vt:lpstr>
      <vt:lpstr>TESTES PRIMÁRIOS – TRANSFORMADOR DE POTENCIAL TP </vt:lpstr>
      <vt:lpstr>TESTES PRIMÁRIOS – TRANSFORMER</vt:lpstr>
      <vt:lpstr>TESTES PRIMÁRIOS – TRANSFORMADOR DE FORÇA </vt:lpstr>
      <vt:lpstr>TESTES PRIMÁRIOS – TRANSFORMADOR DE FORÇA </vt:lpstr>
      <vt:lpstr>TESTES PRIMÁRIOS – RESISTANCE</vt:lpstr>
      <vt:lpstr>TESTES PRIMÁRIOS – RESISTÊNCIA </vt:lpstr>
      <vt:lpstr>TESTES PRIMÁRIOS – PMASTER</vt:lpstr>
      <vt:lpstr>RECURSOS DE SOFTWARE – QUICK  </vt:lpstr>
      <vt:lpstr>Software Quick – Sobrecorrente</vt:lpstr>
      <vt:lpstr>Software Quick – Subcorrente</vt:lpstr>
      <vt:lpstr>Software Quick – Sobretensão</vt:lpstr>
      <vt:lpstr>Software Quick – Subtensão</vt:lpstr>
      <vt:lpstr>Software Quick – Diferencial</vt:lpstr>
      <vt:lpstr>Software Quick – Restrição de Harmônicas</vt:lpstr>
      <vt:lpstr>Software Quick – Direcional de Sobrecorrente</vt:lpstr>
      <vt:lpstr>Software Quick – Direcional de Potência</vt:lpstr>
      <vt:lpstr>Software Quick – Direcional de Impedância</vt:lpstr>
      <vt:lpstr>Software Quick – Sobrefrequência</vt:lpstr>
      <vt:lpstr>Software Quick – Subfrequência</vt:lpstr>
      <vt:lpstr>Software Differential</vt:lpstr>
      <vt:lpstr>Software Distance</vt:lpstr>
      <vt:lpstr>Pré-Ajustes Differential e Distance</vt:lpstr>
      <vt:lpstr>Software Harmonic Restraint</vt:lpstr>
      <vt:lpstr>Software PSB OoS</vt:lpstr>
      <vt:lpstr>Software Overcurrent</vt:lpstr>
      <vt:lpstr>Software Power Directional</vt:lpstr>
      <vt:lpstr>Software Synchronism</vt:lpstr>
      <vt:lpstr>Software Volts / Hertz</vt:lpstr>
      <vt:lpstr>Software Ramp</vt:lpstr>
      <vt:lpstr>Software Sequencer</vt:lpstr>
      <vt:lpstr>Software Transient Playback</vt:lpstr>
      <vt:lpstr>Software Master</vt:lpstr>
      <vt:lpstr>Software Transducer</vt:lpstr>
      <vt:lpstr>Software Meter</vt:lpstr>
      <vt:lpstr>Software Test Plan</vt:lpstr>
      <vt:lpstr>Software Power Quality</vt:lpstr>
      <vt:lpstr>Software Multimeter</vt:lpstr>
      <vt:lpstr>Software Settings</vt:lpstr>
      <vt:lpstr>Slide 67</vt:lpstr>
      <vt:lpstr>Slide 68</vt:lpstr>
      <vt:lpstr>Slide 69</vt:lpstr>
      <vt:lpstr>Slide 70</vt:lpstr>
      <vt:lpstr>ACESSÓRIOS CE-GPS </vt:lpstr>
      <vt:lpstr>ACESSÓRIOS  </vt:lpstr>
      <vt:lpstr>ACESSÓRIOS  </vt:lpstr>
      <vt:lpstr>ACESSÓRIOS  </vt:lpstr>
      <vt:lpstr>Slide 75</vt:lpstr>
    </vt:vector>
  </TitlesOfParts>
  <Company>Conprove Indústria e Comércio Ltda.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CE 7024</dc:title>
  <dc:creator>Conprove</dc:creator>
  <cp:lastModifiedBy>CONPROVE</cp:lastModifiedBy>
  <cp:revision>762</cp:revision>
  <dcterms:created xsi:type="dcterms:W3CDTF">2005-03-09T20:24:21Z</dcterms:created>
  <dcterms:modified xsi:type="dcterms:W3CDTF">2023-06-30T14:32:07Z</dcterms:modified>
</cp:coreProperties>
</file>