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7" r:id="rId2"/>
    <p:sldId id="386" r:id="rId3"/>
    <p:sldId id="284" r:id="rId4"/>
    <p:sldId id="286" r:id="rId5"/>
    <p:sldId id="302" r:id="rId6"/>
    <p:sldId id="288" r:id="rId7"/>
    <p:sldId id="404" r:id="rId8"/>
    <p:sldId id="400" r:id="rId9"/>
    <p:sldId id="402" r:id="rId10"/>
    <p:sldId id="403" r:id="rId11"/>
    <p:sldId id="265" r:id="rId12"/>
    <p:sldId id="264" r:id="rId13"/>
    <p:sldId id="293" r:id="rId14"/>
    <p:sldId id="389" r:id="rId15"/>
    <p:sldId id="390" r:id="rId16"/>
    <p:sldId id="405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3" r:id="rId43"/>
    <p:sldId id="474" r:id="rId44"/>
    <p:sldId id="475" r:id="rId45"/>
    <p:sldId id="476" r:id="rId46"/>
    <p:sldId id="477" r:id="rId47"/>
    <p:sldId id="478" r:id="rId48"/>
    <p:sldId id="479" r:id="rId49"/>
    <p:sldId id="480" r:id="rId50"/>
    <p:sldId id="481" r:id="rId51"/>
    <p:sldId id="482" r:id="rId52"/>
    <p:sldId id="483" r:id="rId53"/>
    <p:sldId id="484" r:id="rId54"/>
    <p:sldId id="485" r:id="rId55"/>
    <p:sldId id="486" r:id="rId56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PROVE" initials="C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4D8E0"/>
    <a:srgbClr val="007190"/>
    <a:srgbClr val="FF9900"/>
    <a:srgbClr val="00FF00"/>
    <a:srgbClr val="CCECFF"/>
    <a:srgbClr val="99CCFF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58" autoAdjust="0"/>
  </p:normalViewPr>
  <p:slideViewPr>
    <p:cSldViewPr snapToGrid="0">
      <p:cViewPr>
        <p:scale>
          <a:sx n="75" d="100"/>
          <a:sy n="75" d="100"/>
        </p:scale>
        <p:origin x="-12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64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9.xml"/><Relationship Id="rId2" Type="http://schemas.openxmlformats.org/officeDocument/2006/relationships/slide" Target="slides/slide48.xml"/><Relationship Id="rId1" Type="http://schemas.openxmlformats.org/officeDocument/2006/relationships/slide" Target="slides/slide1.xml"/><Relationship Id="rId4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8AB9E59-8E82-44E2-ADD0-F387B8F040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12BD162-EB64-442B-99A4-4B9FC27ED883}" type="datetimeFigureOut">
              <a:rPr lang="pt-BR"/>
              <a:pPr>
                <a:defRPr/>
              </a:pPr>
              <a:t>30/06/2023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8825320-A3B5-4F69-8ACD-8E40975A11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A21089-8576-4990-AC92-E05B304273B9}" type="slidenum">
              <a:rPr lang="pt-BR" smtClean="0">
                <a:latin typeface="Times New Roman" pitchFamily="18" charset="0"/>
              </a:rPr>
              <a:pPr>
                <a:defRPr/>
              </a:pPr>
              <a:t>1</a:t>
            </a:fld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25320-A3B5-4F69-8ACD-8E40975A1182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48BEC3-AAB2-4B93-B270-C2E298F535A1}" type="slidenum">
              <a:rPr lang="pt-BR" smtClean="0"/>
              <a:pPr>
                <a:defRPr/>
              </a:pPr>
              <a:t>23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D90DF6-9306-4C72-9DF0-FCEA82D39418}" type="slidenum">
              <a:rPr lang="pt-BR" smtClean="0"/>
              <a:pPr>
                <a:defRPr/>
              </a:pPr>
              <a:t>24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54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nprove.com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09638" y="64357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Haettenschweiler" pitchFamily="34" charset="0"/>
                <a:cs typeface="+mn-cs"/>
              </a:rPr>
              <a:t>CONPROVE INDÚSTRIA E COMÉRCIO</a:t>
            </a:r>
          </a:p>
        </p:txBody>
      </p:sp>
      <p:pic>
        <p:nvPicPr>
          <p:cNvPr id="1027" name="Picture 9" descr="C:\Documents and Settings\Luiz Antônio\Desktop\selinh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0" y="6376988"/>
            <a:ext cx="914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C:\Temp\brasil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89988" y="6581775"/>
            <a:ext cx="309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prove.com.b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5800" y="487363"/>
            <a:ext cx="7696200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9600" i="1" dirty="0" smtClean="0">
                <a:solidFill>
                  <a:srgbClr val="0099CC"/>
                </a:solidFill>
                <a:latin typeface="Haettenschweiler" pitchFamily="34" charset="0"/>
              </a:rPr>
              <a:t>CE-67NET</a:t>
            </a:r>
            <a:endParaRPr lang="pt-BR" sz="9600" i="1" dirty="0">
              <a:solidFill>
                <a:srgbClr val="0099CC"/>
              </a:solidFill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BR" sz="1000" i="1" dirty="0"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3200" i="1" dirty="0" smtClean="0">
                <a:latin typeface="Haettenschweiler" pitchFamily="34" charset="0"/>
              </a:rPr>
              <a:t>DIGITAL TEST SET &amp; ANALIZER FOR IEC 61850 SYSTEMS</a:t>
            </a:r>
            <a:endParaRPr lang="pt-BR" sz="3200" i="1" dirty="0">
              <a:latin typeface="Haettenschweiler" pitchFamily="34" charset="0"/>
            </a:endParaRPr>
          </a:p>
        </p:txBody>
      </p:sp>
      <p:pic>
        <p:nvPicPr>
          <p:cNvPr id="5" name="Imagem 4" descr="67NET_frontal_semfundo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182" y="2959100"/>
            <a:ext cx="4427112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Conprove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ESTATÍSTICAS DAS MENSAGENS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4" name="Imagem 3" descr="Conprove_Estatis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2404"/>
            <a:ext cx="9144000" cy="361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98450" y="1133475"/>
            <a:ext cx="8504238" cy="5019424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INSTRUMENTAÇÃO VIRTUAL</a:t>
            </a:r>
            <a:r>
              <a:rPr lang="pt-BR" i="1" dirty="0">
                <a:latin typeface="Haettenschweiler" pitchFamily="34" charset="0"/>
                <a:cs typeface="+mn-cs"/>
              </a:rPr>
              <a:t> </a:t>
            </a:r>
            <a:br>
              <a:rPr lang="pt-BR" i="1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No </a:t>
            </a:r>
            <a:r>
              <a:rPr lang="pt-BR" b="1" dirty="0" smtClean="0">
                <a:latin typeface="Arial" charset="0"/>
                <a:cs typeface="+mn-cs"/>
              </a:rPr>
              <a:t>CE-67NET </a:t>
            </a:r>
            <a:r>
              <a:rPr lang="pt-BR" b="1" dirty="0">
                <a:latin typeface="Arial" charset="0"/>
                <a:cs typeface="+mn-cs"/>
              </a:rPr>
              <a:t>nenhum controle do equipamento é feito no </a:t>
            </a:r>
            <a:r>
              <a:rPr lang="pt-BR" b="1" dirty="0" smtClean="0">
                <a:latin typeface="Arial" charset="0"/>
                <a:cs typeface="+mn-cs"/>
              </a:rPr>
              <a:t>painel - todas </a:t>
            </a:r>
            <a:r>
              <a:rPr lang="pt-BR" b="1" dirty="0">
                <a:latin typeface="Arial" charset="0"/>
                <a:cs typeface="+mn-cs"/>
              </a:rPr>
              <a:t>as operações são feitas via software utilizando o conceito de instrumentação virtual. O instrumento possui também medição em tempo real de todos os sinais gerados. Tudo isso oferece ao cliente mais segurança e confiabilidade na hora de realizar seus testes</a:t>
            </a:r>
            <a:r>
              <a:rPr lang="pt-BR" b="1" dirty="0">
                <a:latin typeface="Haettenschweiler" pitchFamily="34" charset="0"/>
                <a:cs typeface="+mn-cs"/>
              </a:rPr>
              <a:t>.</a:t>
            </a:r>
            <a:endParaRPr lang="pt-BR" sz="20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i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SUPORTE </a:t>
            </a:r>
            <a:r>
              <a:rPr lang="pt-BR" b="1" i="1" dirty="0" smtClean="0">
                <a:latin typeface="Arial" charset="0"/>
                <a:cs typeface="+mn-cs"/>
              </a:rPr>
              <a:t>TÉCNICO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Por email.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Telefone.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WhatsApp.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Acesso Remoto.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 smtClean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MANUTENÇÃO E TREINAMENTO NO BRASIL</a:t>
            </a:r>
            <a:r>
              <a:rPr lang="pt-BR" sz="1800" dirty="0">
                <a:latin typeface="Haettenschweiler" pitchFamily="34" charset="0"/>
                <a:cs typeface="+mn-cs"/>
              </a:rPr>
              <a:t> </a:t>
            </a:r>
            <a:br>
              <a:rPr lang="pt-BR" sz="18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Desde 1984 no mercado, a </a:t>
            </a:r>
            <a:r>
              <a:rPr lang="pt-BR" b="1" cap="all" dirty="0">
                <a:latin typeface="Arial" charset="0"/>
                <a:cs typeface="+mn-cs"/>
              </a:rPr>
              <a:t>Conprove</a:t>
            </a:r>
            <a:r>
              <a:rPr lang="pt-BR" b="1" dirty="0">
                <a:latin typeface="Arial" charset="0"/>
                <a:cs typeface="+mn-cs"/>
              </a:rPr>
              <a:t> oferece treinamento e toda a manutenção do equipamento aqui mesmo no Brasil e mais, oferece garantia de 1 ano ou 2 anos (garantia expandida) contra defeitos de fabricação do equipamento. A manutenção nacional se torna mais rápida e econômica.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GERENCIAMENTO DOS RESULTADO DOS TESTES</a:t>
            </a:r>
            <a:r>
              <a:rPr lang="pt-BR" sz="2400" dirty="0">
                <a:latin typeface="Haettenschweiler" pitchFamily="34" charset="0"/>
                <a:cs typeface="+mn-cs"/>
              </a:rPr>
              <a:t> </a:t>
            </a:r>
            <a:br>
              <a:rPr lang="pt-BR" sz="24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Permite a análise e o planejamento da manutenção baseando-se no histórico dos resultados dos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2062"/>
          <p:cNvSpPr txBox="1">
            <a:spLocks noChangeArrowheads="1"/>
          </p:cNvSpPr>
          <p:nvPr/>
        </p:nvSpPr>
        <p:spPr bwMode="auto">
          <a:xfrm>
            <a:off x="349250" y="1337830"/>
            <a:ext cx="8504238" cy="440387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GRANDE VARIEDADE DE SOFTWARES</a:t>
            </a:r>
            <a:r>
              <a:rPr lang="pt-BR" sz="2000" b="1" i="1" dirty="0">
                <a:latin typeface="Arial" charset="0"/>
                <a:cs typeface="+mn-cs"/>
              </a:rPr>
              <a:t/>
            </a:r>
            <a:br>
              <a:rPr lang="pt-BR" sz="2000" b="1" i="1" dirty="0">
                <a:latin typeface="Arial" charset="0"/>
                <a:cs typeface="+mn-cs"/>
              </a:rPr>
            </a:b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dirty="0">
                <a:latin typeface="Arial" charset="0"/>
                <a:cs typeface="+mn-cs"/>
              </a:rPr>
              <a:t>O </a:t>
            </a:r>
            <a:r>
              <a:rPr lang="pt-BR" b="1" dirty="0" smtClean="0">
                <a:latin typeface="Arial" charset="0"/>
                <a:cs typeface="+mn-cs"/>
              </a:rPr>
              <a:t>CE-67NET conta </a:t>
            </a:r>
            <a:r>
              <a:rPr lang="pt-BR" b="1" dirty="0">
                <a:latin typeface="Arial" charset="0"/>
                <a:cs typeface="+mn-cs"/>
              </a:rPr>
              <a:t>atualmente com </a:t>
            </a:r>
            <a:r>
              <a:rPr lang="pt-BR" b="1" dirty="0" smtClean="0">
                <a:latin typeface="Arial" charset="0"/>
                <a:cs typeface="+mn-cs"/>
              </a:rPr>
              <a:t> mais de 25 softwares </a:t>
            </a:r>
            <a:r>
              <a:rPr lang="pt-BR" b="1" dirty="0">
                <a:latin typeface="Arial" charset="0"/>
                <a:cs typeface="+mn-cs"/>
              </a:rPr>
              <a:t>com as mais diversas funções desenvolvidas para testes em relés, </a:t>
            </a:r>
            <a:r>
              <a:rPr lang="pt-BR" b="1" dirty="0" smtClean="0">
                <a:latin typeface="Arial" charset="0"/>
                <a:cs typeface="+mn-cs"/>
              </a:rPr>
              <a:t>geração </a:t>
            </a:r>
            <a:r>
              <a:rPr lang="pt-BR" b="1" dirty="0">
                <a:latin typeface="Arial" charset="0"/>
                <a:cs typeface="+mn-cs"/>
              </a:rPr>
              <a:t>de sinais, harmônicas, simulações, medições, análise de qualidade de energia, oscilografia e gerenciamento da manutenção de relés.</a:t>
            </a:r>
          </a:p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E MAIS: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RELÁTORIOS QUE PODEM SER IMPRESSOS E EXPORTADOS PARA O MS WORD</a:t>
            </a:r>
            <a:r>
              <a:rPr lang="pt-BR" b="1" i="1" baseline="30000" dirty="0" smtClean="0">
                <a:latin typeface="Arial" charset="0"/>
                <a:cs typeface="+mn-cs"/>
              </a:rPr>
              <a:t>® </a:t>
            </a:r>
            <a:r>
              <a:rPr lang="pt-BR" b="1" i="1" dirty="0" smtClean="0">
                <a:latin typeface="Arial" charset="0"/>
                <a:cs typeface="+mn-cs"/>
              </a:rPr>
              <a:t>OU PDF. </a:t>
            </a:r>
            <a:endParaRPr lang="pt-BR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REALIZA TESTES MANUAIS E AUTOMÁTICOS EM RELÉS;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CALIBRAÇÃO DO INSTRUMENTO VIA SOFTWARE;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TODOS OS SOFTWARES COM TELAS EM </a:t>
            </a:r>
            <a:r>
              <a:rPr lang="pt-BR" b="1" i="1" dirty="0" smtClean="0">
                <a:latin typeface="Arial" charset="0"/>
                <a:cs typeface="+mn-cs"/>
              </a:rPr>
              <a:t>PORTUGUÊS, INGLÊS OU ESPANHOL;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MANUAL EM PORTUGUÊS;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SAÍDA PARA AMPLIFICADOR EXTERNO;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REPRODUÇÃO DE ARQUIVOS </a:t>
            </a:r>
            <a:r>
              <a:rPr lang="pt-BR" b="1" i="1" dirty="0" smtClean="0">
                <a:latin typeface="Arial" charset="0"/>
                <a:cs typeface="+mn-cs"/>
              </a:rPr>
              <a:t>COMTRADE, ATP e PCAP;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b="1" i="1" dirty="0" smtClean="0">
                <a:latin typeface="Arial" charset="0"/>
              </a:rPr>
              <a:t>EXCELENTE CUSTO-BENEFÍCIO.</a:t>
            </a:r>
          </a:p>
        </p:txBody>
      </p:sp>
      <p:sp>
        <p:nvSpPr>
          <p:cNvPr id="15363" name="Text Box 2061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74688" y="320675"/>
            <a:ext cx="7696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</a:p>
          <a:p>
            <a:pPr>
              <a:spcBef>
                <a:spcPct val="50000"/>
              </a:spcBef>
            </a:pPr>
            <a:endParaRPr lang="pt-BR" sz="1000" dirty="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pt-BR" sz="4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b="1" i="1" dirty="0">
                <a:latin typeface="Arial" charset="0"/>
              </a:rPr>
              <a:t>SEGUE ABAIXO ALGUMAS DAS FUNÇÕES QUE O </a:t>
            </a:r>
            <a:r>
              <a:rPr lang="pt-BR" b="1" i="1" dirty="0" smtClean="0">
                <a:latin typeface="Arial" charset="0"/>
              </a:rPr>
              <a:t>CE-67NET É </a:t>
            </a:r>
            <a:r>
              <a:rPr lang="pt-BR" b="1" i="1" dirty="0">
                <a:latin typeface="Arial" charset="0"/>
              </a:rPr>
              <a:t>CAPAZ DE TESTAR:</a:t>
            </a:r>
            <a:endParaRPr lang="pt-BR" b="1" i="1" dirty="0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46361" name="Group 281"/>
          <p:cNvGraphicFramePr>
            <a:graphicFrameLocks noGrp="1"/>
          </p:cNvGraphicFramePr>
          <p:nvPr/>
        </p:nvGraphicFramePr>
        <p:xfrm>
          <a:off x="447675" y="1801813"/>
          <a:ext cx="4087813" cy="4434840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ANSI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Distância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Sobreexcitação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Perda de Campo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Balanceamento de Corrente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Sequência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Incompleta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Sobrecarga Térmica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Instantâneo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Falha de Disjuntor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50BF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Temporizado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78" name="Group 298"/>
          <p:cNvGraphicFramePr>
            <a:graphicFrameLocks noGrp="1"/>
          </p:cNvGraphicFramePr>
          <p:nvPr/>
        </p:nvGraphicFramePr>
        <p:xfrm>
          <a:off x="4588585" y="1804549"/>
          <a:ext cx="4087813" cy="4198496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358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ANSI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Detecção de Terra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 por Oscilação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Ângulo ou Falta de 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Religamento Automático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Fio Piloto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Diferencial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 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Desligamento (Trip)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7176" y="2447925"/>
            <a:ext cx="2927349" cy="2309354"/>
          </a:xfrm>
          <a:prstGeom prst="rect">
            <a:avLst/>
          </a:prstGeom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</a:t>
            </a:r>
            <a:r>
              <a:rPr lang="pt-BR" sz="3600" dirty="0" smtClean="0">
                <a:solidFill>
                  <a:schemeClr val="tx1"/>
                </a:solidFill>
              </a:rPr>
              <a:t>0-9-2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58744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200" b="1" dirty="0" smtClean="0">
                <a:latin typeface="Arial" charset="0"/>
                <a:cs typeface="+mn-cs"/>
              </a:rPr>
              <a:t>O CE-67NET </a:t>
            </a:r>
            <a:r>
              <a:rPr lang="pt-BR" sz="1200" b="1" dirty="0">
                <a:latin typeface="Arial" charset="0"/>
                <a:cs typeface="+mn-cs"/>
              </a:rPr>
              <a:t>PODE SER </a:t>
            </a:r>
            <a:r>
              <a:rPr lang="pt-BR" sz="1200" b="1" dirty="0" smtClean="0">
                <a:latin typeface="Arial" charset="0"/>
                <a:cs typeface="+mn-cs"/>
              </a:rPr>
              <a:t>UTILIZADO </a:t>
            </a:r>
            <a:r>
              <a:rPr lang="pt-BR" sz="1200" b="1" dirty="0">
                <a:latin typeface="Arial" charset="0"/>
                <a:cs typeface="+mn-cs"/>
              </a:rPr>
              <a:t>PARA TESTES DO BARRAMENTO DE PROCESSO, TANTO PARA CONFIGURAÇÃO DO PAC UTILIZANDO SAMUs OU NCIT/MUs.</a:t>
            </a:r>
          </a:p>
        </p:txBody>
      </p:sp>
      <p:pic>
        <p:nvPicPr>
          <p:cNvPr id="17413" name="Imagem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8" t="41475" r="64302" b="17857"/>
          <a:stretch>
            <a:fillRect/>
          </a:stretch>
        </p:blipFill>
        <p:spPr bwMode="auto">
          <a:xfrm>
            <a:off x="228600" y="2886075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21" t="43031" r="55006" b="41400"/>
          <a:stretch>
            <a:fillRect/>
          </a:stretch>
        </p:blipFill>
        <p:spPr bwMode="auto">
          <a:xfrm>
            <a:off x="7380288" y="3224213"/>
            <a:ext cx="139541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CaixaDeTexto 44"/>
          <p:cNvSpPr txBox="1">
            <a:spLocks noChangeArrowheads="1"/>
          </p:cNvSpPr>
          <p:nvPr/>
        </p:nvSpPr>
        <p:spPr bwMode="auto">
          <a:xfrm>
            <a:off x="0" y="2590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NCIT/MU</a:t>
            </a:r>
          </a:p>
        </p:txBody>
      </p:sp>
      <p:sp>
        <p:nvSpPr>
          <p:cNvPr id="17417" name="CaixaDeTexto 45"/>
          <p:cNvSpPr txBox="1">
            <a:spLocks noChangeArrowheads="1"/>
          </p:cNvSpPr>
          <p:nvPr/>
        </p:nvSpPr>
        <p:spPr bwMode="auto">
          <a:xfrm>
            <a:off x="7467600" y="2905125"/>
            <a:ext cx="92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SAMU</a:t>
            </a:r>
          </a:p>
        </p:txBody>
      </p:sp>
      <p:sp>
        <p:nvSpPr>
          <p:cNvPr id="17420" name="Seta para baixo 11"/>
          <p:cNvSpPr>
            <a:spLocks noChangeArrowheads="1"/>
          </p:cNvSpPr>
          <p:nvPr/>
        </p:nvSpPr>
        <p:spPr bwMode="auto">
          <a:xfrm rot="16200000" flipH="1">
            <a:off x="1746250" y="34544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1" name="CaixaDeTexto 61"/>
          <p:cNvSpPr txBox="1">
            <a:spLocks noChangeArrowheads="1"/>
          </p:cNvSpPr>
          <p:nvPr/>
        </p:nvSpPr>
        <p:spPr bwMode="auto">
          <a:xfrm>
            <a:off x="1514475" y="441007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3" name="Seta para baixo 11"/>
          <p:cNvSpPr>
            <a:spLocks noChangeArrowheads="1"/>
          </p:cNvSpPr>
          <p:nvPr/>
        </p:nvSpPr>
        <p:spPr bwMode="auto">
          <a:xfrm rot="5400000">
            <a:off x="6432550" y="352425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4" name="CaixaDeTexto 64"/>
          <p:cNvSpPr txBox="1">
            <a:spLocks noChangeArrowheads="1"/>
          </p:cNvSpPr>
          <p:nvPr/>
        </p:nvSpPr>
        <p:spPr bwMode="auto">
          <a:xfrm>
            <a:off x="5867400" y="4476750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7" name="CaixaDeTexto 46"/>
          <p:cNvSpPr txBox="1">
            <a:spLocks noChangeArrowheads="1"/>
          </p:cNvSpPr>
          <p:nvPr/>
        </p:nvSpPr>
        <p:spPr bwMode="auto">
          <a:xfrm>
            <a:off x="4687888" y="5043488"/>
            <a:ext cx="11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/>
              <a:t>GOOSE </a:t>
            </a:r>
          </a:p>
        </p:txBody>
      </p:sp>
      <p:sp>
        <p:nvSpPr>
          <p:cNvPr id="17428" name="CaixaDeTexto 64"/>
          <p:cNvSpPr txBox="1">
            <a:spLocks noChangeArrowheads="1"/>
          </p:cNvSpPr>
          <p:nvPr/>
        </p:nvSpPr>
        <p:spPr bwMode="auto">
          <a:xfrm>
            <a:off x="3035300" y="502602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pic>
        <p:nvPicPr>
          <p:cNvPr id="17429" name="Picture 2" descr="http://upload.wikimedia.org/wikipedia/commons/thumb/c/c2/Protective_relay.jpg/220px-Protective_relay.jpg"/>
          <p:cNvPicPr>
            <a:picLocks noChangeAspect="1" noChangeArrowheads="1"/>
          </p:cNvPicPr>
          <p:nvPr/>
        </p:nvPicPr>
        <p:blipFill>
          <a:blip r:embed="rId5" cstate="print"/>
          <a:srcRect l="8630" t="6671" r="9860" b="19453"/>
          <a:stretch>
            <a:fillRect/>
          </a:stretch>
        </p:blipFill>
        <p:spPr bwMode="auto">
          <a:xfrm>
            <a:off x="3932238" y="5689600"/>
            <a:ext cx="9112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ta para cima e para baixo 22"/>
          <p:cNvSpPr/>
          <p:nvPr/>
        </p:nvSpPr>
        <p:spPr bwMode="auto">
          <a:xfrm>
            <a:off x="4495800" y="4724400"/>
            <a:ext cx="406400" cy="850900"/>
          </a:xfrm>
          <a:prstGeom prst="upDown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Seta para cima e para baixo 23"/>
          <p:cNvSpPr/>
          <p:nvPr/>
        </p:nvSpPr>
        <p:spPr bwMode="auto">
          <a:xfrm>
            <a:off x="3911600" y="4737100"/>
            <a:ext cx="317500" cy="850900"/>
          </a:xfrm>
          <a:prstGeom prst="upDownArrow">
            <a:avLst/>
          </a:prstGeom>
          <a:solidFill>
            <a:srgbClr val="0070C0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62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61850-9-2</a:t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24" name="Rectangle 2053"/>
          <p:cNvSpPr txBox="1">
            <a:spLocks noChangeArrowheads="1"/>
          </p:cNvSpPr>
          <p:nvPr/>
        </p:nvSpPr>
        <p:spPr bwMode="auto">
          <a:xfrm>
            <a:off x="133350" y="1438275"/>
            <a:ext cx="508635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TESTES: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 Perda de sincronismo;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Perda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Resposta em frequência;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Tempo de atraso da digitalização;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Precisão;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Conformidade da formatação da informação;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integração (Interoperabilidade);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NCIT/MU e SAMU;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funcional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comunicação (link, sobrecarga).</a:t>
            </a:r>
            <a:endParaRPr lang="pt-BR" sz="2400" kern="0" dirty="0"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6563" y="677863"/>
            <a:ext cx="8421687" cy="8032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CE </a:t>
            </a:r>
            <a:r>
              <a:rPr lang="pt-BR" sz="2000" b="1" i="1" dirty="0" smtClean="0">
                <a:latin typeface="Arial" charset="0"/>
                <a:cs typeface="+mn-cs"/>
              </a:rPr>
              <a:t>67NET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TESTES DO BARRAMENTO DE PROCESSO EM CONFORMIDADE COM AS NORMAS IEC 61869-9 e IEC 61850-9-2</a:t>
            </a:r>
          </a:p>
        </p:txBody>
      </p:sp>
      <p:sp>
        <p:nvSpPr>
          <p:cNvPr id="5" name="Rectangle 2053"/>
          <p:cNvSpPr txBox="1">
            <a:spLocks noChangeArrowheads="1"/>
          </p:cNvSpPr>
          <p:nvPr/>
        </p:nvSpPr>
        <p:spPr bwMode="auto">
          <a:xfrm>
            <a:off x="4810125" y="1438275"/>
            <a:ext cx="4333875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Características 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Permite sincronismo de tempo (mesma fonte de sincronismo para a mala de teste e o objeto de teste);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Capacidade de simular mensagem (modo,qualidade);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Configuração do teste via arquivos SCD, CID, etc...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Injeção de sinais analógicos de primário e secundário;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Envio e recebimento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Sinais binários (entrada/saída);</a:t>
            </a:r>
            <a:endParaRPr lang="pt-BR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1287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CTC –</a:t>
            </a:r>
            <a:r>
              <a:rPr lang="pt-BR" dirty="0" smtClean="0"/>
              <a:t>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CONPROVE TEST CENTER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Gerenciador dos softwares manuais, automáticos e de apoio.</a:t>
            </a:r>
            <a:b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pt-BR" sz="1400" b="1" i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Espaço Reservado para Conteúdo 6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6141" y="1600200"/>
            <a:ext cx="5103659" cy="4840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19100" y="1857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RECURSOS DE SOFTWARE – </a:t>
            </a:r>
            <a:r>
              <a:rPr lang="pt-BR" sz="3200" kern="1200" dirty="0" smtClean="0">
                <a:solidFill>
                  <a:schemeClr val="tx1"/>
                </a:solidFill>
              </a:rPr>
              <a:t>QUICK 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870075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Quick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>
                <a:cs typeface="Arial" charset="0"/>
              </a:rPr>
              <a:t>Desenvolvido para realizar testes manuais em relés e transdutores, o software </a:t>
            </a:r>
            <a:r>
              <a:rPr lang="pt-BR" dirty="0" smtClean="0">
                <a:cs typeface="Arial" charset="0"/>
              </a:rPr>
              <a:t>Quick </a:t>
            </a:r>
            <a:r>
              <a:rPr lang="pt-BR" dirty="0">
                <a:cs typeface="Arial" charset="0"/>
              </a:rPr>
              <a:t>permite a geração simultânea de </a:t>
            </a:r>
            <a:r>
              <a:rPr lang="pt-BR" dirty="0" smtClean="0">
                <a:cs typeface="Arial" charset="0"/>
              </a:rPr>
              <a:t>10 </a:t>
            </a:r>
            <a:r>
              <a:rPr lang="pt-BR" dirty="0">
                <a:cs typeface="Arial" charset="0"/>
              </a:rPr>
              <a:t>canais com conteúdo harmônico </a:t>
            </a:r>
            <a:r>
              <a:rPr lang="pt-BR" dirty="0" smtClean="0">
                <a:cs typeface="Arial" charset="0"/>
              </a:rPr>
              <a:t>até </a:t>
            </a:r>
            <a:r>
              <a:rPr lang="pt-BR" dirty="0">
                <a:cs typeface="Arial" charset="0"/>
              </a:rPr>
              <a:t>a 50ª </a:t>
            </a:r>
            <a:r>
              <a:rPr lang="pt-BR" dirty="0" smtClean="0">
                <a:cs typeface="Arial" charset="0"/>
              </a:rPr>
              <a:t>ordem - </a:t>
            </a:r>
            <a:r>
              <a:rPr lang="pt-BR" dirty="0">
                <a:cs typeface="Arial" charset="0"/>
              </a:rPr>
              <a:t>p</a:t>
            </a:r>
            <a:r>
              <a:rPr lang="pt-BR" dirty="0" smtClean="0">
                <a:cs typeface="Arial" charset="0"/>
              </a:rPr>
              <a:t>odendo </a:t>
            </a:r>
            <a:r>
              <a:rPr lang="pt-BR" dirty="0">
                <a:cs typeface="Arial" charset="0"/>
              </a:rPr>
              <a:t>ser </a:t>
            </a:r>
            <a:r>
              <a:rPr lang="pt-BR" dirty="0" smtClean="0">
                <a:cs typeface="Arial" charset="0"/>
              </a:rPr>
              <a:t> 6 de corrente e 4 de </a:t>
            </a:r>
            <a:r>
              <a:rPr lang="pt-BR" dirty="0">
                <a:cs typeface="Arial" charset="0"/>
              </a:rPr>
              <a:t>tensão.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Mostra o estados das entradas binárias e mgs GOOSES, as formas de ondas dos sinais gerados</a:t>
            </a:r>
            <a:r>
              <a:rPr lang="pt-BR" dirty="0" smtClean="0">
                <a:cs typeface="Arial" charset="0"/>
              </a:rPr>
              <a:t>, acumulações dos sinais medidos, </a:t>
            </a:r>
            <a:r>
              <a:rPr lang="pt-BR" dirty="0">
                <a:cs typeface="Arial" charset="0"/>
              </a:rPr>
              <a:t>fasores, harmônicas, análise gráfica das proteções </a:t>
            </a:r>
            <a:r>
              <a:rPr lang="pt-BR" dirty="0" smtClean="0">
                <a:cs typeface="Arial" charset="0"/>
              </a:rPr>
              <a:t>avaliações gerais, avaliações  do tempo de transferência de msg GOOSE e erros SV.</a:t>
            </a:r>
            <a:endParaRPr lang="pt-BR" dirty="0"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53100" y="5143500"/>
            <a:ext cx="2768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</a:rPr>
              <a:t>Facilidades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Análise gráfica dos </a:t>
            </a:r>
            <a:r>
              <a:rPr lang="pt-BR" dirty="0" smtClean="0">
                <a:cs typeface="Arial" charset="0"/>
              </a:rPr>
              <a:t>testes </a:t>
            </a:r>
            <a:r>
              <a:rPr lang="pt-BR" dirty="0">
                <a:cs typeface="Arial" charset="0"/>
              </a:rPr>
              <a:t>das funções de </a:t>
            </a:r>
            <a:r>
              <a:rPr lang="pt-BR" dirty="0" smtClean="0">
                <a:cs typeface="Arial" charset="0"/>
              </a:rPr>
              <a:t>Corrente x </a:t>
            </a:r>
            <a:r>
              <a:rPr lang="pt-BR" dirty="0">
                <a:cs typeface="Arial" charset="0"/>
              </a:rPr>
              <a:t>Tempo, Tensão x Tempo, Diferencial, Restrição de Harmônicas e </a:t>
            </a:r>
            <a:r>
              <a:rPr lang="pt-BR" dirty="0" smtClean="0">
                <a:cs typeface="Arial" charset="0"/>
              </a:rPr>
              <a:t>Direcionais de: </a:t>
            </a:r>
            <a:r>
              <a:rPr lang="pt-BR" dirty="0">
                <a:cs typeface="Arial" charset="0"/>
              </a:rPr>
              <a:t>Sobrecorrente , Potência e </a:t>
            </a:r>
            <a:r>
              <a:rPr lang="pt-BR" dirty="0" smtClean="0">
                <a:cs typeface="Arial" charset="0"/>
              </a:rPr>
              <a:t>Impedância,  além das funções de Frequências.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96620" y="5458460"/>
            <a:ext cx="4518025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Geração de sinais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Geração em 50 ou 60Hz, possui 2 cronômetros para monitoramento, sendo possível utilizar lógicas tanto no disparo como na parada do cronômetro. Incremento automático tanto na amplitude como no ângulo dos sinais gerados.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7" name="Imagem 6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900" y="1097429"/>
            <a:ext cx="6997700" cy="370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2" name="Imagem 6" descr="fig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75" y="3602038"/>
            <a:ext cx="31972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9" descr="fig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4764088"/>
            <a:ext cx="38211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3600" y="1173163"/>
            <a:ext cx="26574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Sobrecorrente</a:t>
            </a:r>
          </a:p>
          <a:p>
            <a:pPr algn="just">
              <a:defRPr/>
            </a:pPr>
            <a:r>
              <a:rPr lang="pt-BR" dirty="0"/>
              <a:t>Na função temporizada compara os valores obtidos com diversas normas, </a:t>
            </a:r>
            <a:r>
              <a:rPr lang="pt-BR" dirty="0" smtClean="0"/>
              <a:t>além de permitir que </a:t>
            </a:r>
            <a:r>
              <a:rPr lang="pt-BR" dirty="0"/>
              <a:t>o usuário digitalize novas curvas. Analisa os tempos de </a:t>
            </a:r>
            <a:r>
              <a:rPr lang="pt-BR" dirty="0" smtClean="0"/>
              <a:t>atuação, </a:t>
            </a:r>
            <a:r>
              <a:rPr lang="pt-BR" dirty="0"/>
              <a:t>assim como a </a:t>
            </a:r>
            <a:r>
              <a:rPr lang="pt-BR" dirty="0" smtClean="0"/>
              <a:t>corrente, </a:t>
            </a:r>
            <a:r>
              <a:rPr lang="pt-BR" dirty="0"/>
              <a:t>de acordo com os erros definidos pelo fabricante do relé. Permite a captura dos pontos testados e gera relatórios automáticos.</a:t>
            </a:r>
          </a:p>
        </p:txBody>
      </p:sp>
      <p:pic>
        <p:nvPicPr>
          <p:cNvPr id="9" name="Espaço Reservado para Conteúdo 8" descr="0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1262" y="1066801"/>
            <a:ext cx="4820430" cy="360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43700" y="1706563"/>
            <a:ext cx="2230438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Subcorrente</a:t>
            </a:r>
          </a:p>
          <a:p>
            <a:pPr algn="just">
              <a:defRPr/>
            </a:pPr>
            <a:r>
              <a:rPr lang="pt-BR" dirty="0"/>
              <a:t> Analisa os tempos de </a:t>
            </a:r>
            <a:r>
              <a:rPr lang="pt-BR" dirty="0" smtClean="0"/>
              <a:t>atuação, </a:t>
            </a:r>
            <a:r>
              <a:rPr lang="pt-BR" dirty="0"/>
              <a:t>assim como a </a:t>
            </a:r>
            <a:r>
              <a:rPr lang="pt-BR" dirty="0" smtClean="0"/>
              <a:t>corrente, </a:t>
            </a:r>
            <a:r>
              <a:rPr lang="pt-BR" dirty="0"/>
              <a:t>de acordo com os erros definidos pelo fabricante do relé. Permite a captura dos pontos testados e gera relatórios automáticos.</a:t>
            </a:r>
          </a:p>
        </p:txBody>
      </p:sp>
      <p:pic>
        <p:nvPicPr>
          <p:cNvPr id="6" name="Espaço Reservado para Conteúdo 5" descr="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942" y="1695450"/>
            <a:ext cx="6149608" cy="461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6000" dirty="0" smtClean="0">
                <a:solidFill>
                  <a:srgbClr val="0099CC"/>
                </a:solidFill>
              </a:rPr>
              <a:t>APLICAÇÕES</a:t>
            </a:r>
            <a:r>
              <a:rPr lang="pt-BR" dirty="0" smtClean="0"/>
              <a:t> DO EQUIPAMENTO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064769"/>
          </a:xfr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sz="2400" b="1" i="1" dirty="0" smtClean="0">
                <a:latin typeface="Arial" charset="0"/>
              </a:rPr>
              <a:t>O CE-67NET É PROJETADO PARA: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pt-BR" sz="1600" b="1" i="1" dirty="0">
              <a:latin typeface="Arial" charset="0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SER UTILIZADO EM TESTES E DIAGNÓSTICOS EM SUBESTAÇÕES DIGITAIS.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POSSIBILITAR A VERIFICAÇÃO DA COMUNICAÇÃO IEC 61850.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EXAMINAR O TRÁFEGO DA REDE E AVALIAR O DESEMPENHO.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Sobretensão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883400" y="1284288"/>
            <a:ext cx="2247900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O usuário pode capturar os pontos testados assim como gerar relatórios.</a:t>
            </a:r>
          </a:p>
        </p:txBody>
      </p:sp>
      <p:pic>
        <p:nvPicPr>
          <p:cNvPr id="6" name="Imagem 5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210912"/>
            <a:ext cx="6735115" cy="502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Subtensão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05625" y="1303338"/>
            <a:ext cx="20478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Permite captura dos pontos testados assim como geração automática de relatórios.</a:t>
            </a:r>
          </a:p>
        </p:txBody>
      </p:sp>
      <p:pic>
        <p:nvPicPr>
          <p:cNvPr id="5" name="Imagem 4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690" y="1217259"/>
            <a:ext cx="6498542" cy="485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Diferencial</a:t>
            </a:r>
          </a:p>
        </p:txBody>
      </p:sp>
      <p:pic>
        <p:nvPicPr>
          <p:cNvPr id="5" name="Imagem 4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37" y="1271238"/>
            <a:ext cx="6811326" cy="500132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848350" y="2805113"/>
            <a:ext cx="32956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Diferencial</a:t>
            </a:r>
          </a:p>
          <a:p>
            <a:pPr algn="just">
              <a:defRPr/>
            </a:pPr>
            <a:r>
              <a:rPr lang="pt-BR" dirty="0"/>
              <a:t>O usuário consegue levantar as características do slope 1 e do slope 2. Analisa valores de amplitude e tempo de atuação das funções instantâneas. </a:t>
            </a:r>
            <a:r>
              <a:rPr lang="pt-BR" dirty="0" smtClean="0"/>
              <a:t>Permite </a:t>
            </a:r>
            <a:r>
              <a:rPr lang="pt-BR" dirty="0"/>
              <a:t>a captura dos pontos testados assim como geração automática de relatórios.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4800" y="1541463"/>
            <a:ext cx="23622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Harmônica</a:t>
            </a:r>
          </a:p>
          <a:p>
            <a:pPr algn="just">
              <a:defRPr/>
            </a:pPr>
            <a:r>
              <a:rPr lang="pt-BR" dirty="0"/>
              <a:t>Permite teste para harmônicas de segunda, terceira e quinta </a:t>
            </a:r>
            <a:r>
              <a:rPr lang="pt-BR" dirty="0" smtClean="0"/>
              <a:t>ordem. </a:t>
            </a:r>
            <a:r>
              <a:rPr lang="pt-BR" dirty="0"/>
              <a:t>Faz a </a:t>
            </a:r>
            <a:r>
              <a:rPr lang="pt-BR" dirty="0" smtClean="0"/>
              <a:t>análise </a:t>
            </a:r>
            <a:r>
              <a:rPr lang="pt-BR" dirty="0"/>
              <a:t>da região de transição entre o bloqueio e operação da função diferencial. Pode-se capturar os pontos </a:t>
            </a:r>
            <a:r>
              <a:rPr lang="pt-BR" dirty="0" smtClean="0"/>
              <a:t>testados, </a:t>
            </a:r>
            <a:r>
              <a:rPr lang="pt-BR" dirty="0"/>
              <a:t>assim como gerar facilmente os relatórios. Possui visualização na forma de gráfico ou tabela.</a:t>
            </a:r>
          </a:p>
        </p:txBody>
      </p:sp>
      <p:pic>
        <p:nvPicPr>
          <p:cNvPr id="7" name="Espaço Reservado para Conteúdo 6" descr="0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6" y="1485900"/>
            <a:ext cx="6360394" cy="4745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Sobrecorrente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10325" y="1447800"/>
            <a:ext cx="245745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Sobrecorrente</a:t>
            </a:r>
          </a:p>
          <a:p>
            <a:pPr algn="just">
              <a:defRPr/>
            </a:pPr>
            <a:r>
              <a:rPr lang="pt-BR" dirty="0"/>
              <a:t>Analisa a direcionalidade da função de </a:t>
            </a:r>
            <a:r>
              <a:rPr lang="pt-BR" dirty="0" smtClean="0"/>
              <a:t>sobrecorrente, </a:t>
            </a:r>
            <a:r>
              <a:rPr lang="pt-BR" dirty="0"/>
              <a:t>tanto direta como reversa. Utiliza como grandeza de polarização corrente ou tensão. Possibilita a captura dos pontos testados e realiza a geração automática de relatório.  Os resultados podem ser </a:t>
            </a:r>
            <a:r>
              <a:rPr lang="pt-BR" dirty="0" smtClean="0"/>
              <a:t>vistos </a:t>
            </a:r>
            <a:r>
              <a:rPr lang="pt-BR" dirty="0"/>
              <a:t>graficamente ou em tabela.</a:t>
            </a:r>
          </a:p>
        </p:txBody>
      </p:sp>
      <p:pic>
        <p:nvPicPr>
          <p:cNvPr id="28676" name="Imagem 4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57313"/>
            <a:ext cx="5969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ço Reservado para Conteúdo 9" descr="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600200"/>
            <a:ext cx="6099175" cy="45259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Potência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92900" y="2773363"/>
            <a:ext cx="23177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Potência</a:t>
            </a:r>
          </a:p>
          <a:p>
            <a:pPr algn="just">
              <a:defRPr/>
            </a:pPr>
            <a:r>
              <a:rPr lang="pt-BR" dirty="0"/>
              <a:t>Analisa a direcionalidade do fluxo de potência (ativa, reativa ou aparente</a:t>
            </a:r>
            <a:r>
              <a:rPr lang="pt-BR" dirty="0" smtClean="0"/>
              <a:t>), </a:t>
            </a:r>
            <a:r>
              <a:rPr lang="pt-BR" dirty="0"/>
              <a:t>tanto direta como reversa. Pode-se capturar os pontos testados e solicitar o relatório.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Impedância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73825" y="1992313"/>
            <a:ext cx="2619375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Impedância</a:t>
            </a:r>
          </a:p>
          <a:p>
            <a:pPr algn="just">
              <a:defRPr/>
            </a:pPr>
            <a:r>
              <a:rPr lang="pt-BR" dirty="0"/>
              <a:t>Analisa a direcionalidade da função de </a:t>
            </a:r>
            <a:r>
              <a:rPr lang="pt-BR" dirty="0" smtClean="0"/>
              <a:t>distância, </a:t>
            </a:r>
            <a:r>
              <a:rPr lang="pt-BR" dirty="0"/>
              <a:t>tanto na forma direta como reversa. Possibilita a aquisição dos pontos já testados </a:t>
            </a:r>
            <a:r>
              <a:rPr lang="pt-BR" dirty="0" smtClean="0"/>
              <a:t>em </a:t>
            </a:r>
            <a:r>
              <a:rPr lang="pt-BR" dirty="0"/>
              <a:t>forma de relatório.</a:t>
            </a:r>
          </a:p>
        </p:txBody>
      </p:sp>
      <p:pic>
        <p:nvPicPr>
          <p:cNvPr id="30724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038225"/>
            <a:ext cx="6216650" cy="46863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78626" y="1458913"/>
            <a:ext cx="21844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Sobrefrequência </a:t>
            </a:r>
          </a:p>
          <a:p>
            <a:pPr>
              <a:defRPr/>
            </a:pPr>
            <a:r>
              <a:rPr lang="pt-BR" dirty="0" smtClean="0"/>
              <a:t>Analisa valores de tempo de atuação das funções. Permite captura dos pontos testados, assim como geração automática de relatórios.</a:t>
            </a:r>
          </a:p>
          <a:p>
            <a:pPr algn="just">
              <a:defRPr/>
            </a:pPr>
            <a:endParaRPr lang="pt-BR" dirty="0"/>
          </a:p>
        </p:txBody>
      </p:sp>
      <p:pic>
        <p:nvPicPr>
          <p:cNvPr id="6" name="Espaço Reservado para Conteúdo 5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30" y="1435100"/>
            <a:ext cx="6530379" cy="4813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40525" y="1509713"/>
            <a:ext cx="2403475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Subfrequência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 smtClean="0"/>
              <a:t>Analisa valores de tempo de atuação das funções. Permite captura dos pontos testados, assim como geração automática de relatórios.</a:t>
            </a:r>
            <a:endParaRPr lang="pt-BR" dirty="0"/>
          </a:p>
        </p:txBody>
      </p:sp>
      <p:pic>
        <p:nvPicPr>
          <p:cNvPr id="9" name="Espaço Reservado para Conteúdo 8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59" y="1397000"/>
            <a:ext cx="656669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261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Differential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805238"/>
            <a:ext cx="26193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Configuração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Neste teste o usuário compara os valores ajustados no relé e na caixa de teste para que corrija possíveis diferenças.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65938" y="254000"/>
            <a:ext cx="19446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Testa-se um ponto </a:t>
            </a:r>
            <a:r>
              <a:rPr lang="pt-BR" dirty="0" smtClean="0"/>
              <a:t>específico, </a:t>
            </a:r>
            <a:r>
              <a:rPr lang="pt-BR" dirty="0"/>
              <a:t>verificando se </a:t>
            </a:r>
            <a:r>
              <a:rPr lang="pt-BR" dirty="0" smtClean="0"/>
              <a:t>ele está </a:t>
            </a:r>
            <a:r>
              <a:rPr lang="pt-BR" dirty="0"/>
              <a:t>em uma região de operação ou não.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311785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Differential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Este </a:t>
            </a:r>
            <a:r>
              <a:rPr lang="pt-BR" dirty="0"/>
              <a:t>software realiza testes automáticos nos relés diferenciais. Possuí pré-ajuste dos principais relés do </a:t>
            </a:r>
            <a:r>
              <a:rPr lang="pt-BR" dirty="0" smtClean="0"/>
              <a:t>mercado, facilitando </a:t>
            </a:r>
            <a:r>
              <a:rPr lang="pt-BR" dirty="0"/>
              <a:t>os testes.</a:t>
            </a:r>
          </a:p>
        </p:txBody>
      </p:sp>
      <p:pic>
        <p:nvPicPr>
          <p:cNvPr id="12" name="Espaço Reservado para Conteúdo 11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421653"/>
            <a:ext cx="4343400" cy="2299447"/>
          </a:xfrm>
        </p:spPr>
      </p:pic>
      <p:pic>
        <p:nvPicPr>
          <p:cNvPr id="13" name="Imagem 12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0" y="1427629"/>
            <a:ext cx="4380090" cy="2318871"/>
          </a:xfrm>
          <a:prstGeom prst="rect">
            <a:avLst/>
          </a:prstGeom>
        </p:spPr>
      </p:pic>
      <p:pic>
        <p:nvPicPr>
          <p:cNvPr id="14" name="Imagem 13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0356" y="3753223"/>
            <a:ext cx="5238044" cy="277308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24213" y="3729038"/>
            <a:ext cx="2903537" cy="1369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não operação e operação. </a:t>
            </a:r>
            <a:r>
              <a:rPr lang="pt-BR" dirty="0" smtClean="0"/>
              <a:t>Desta forma, as inclinações da função diferencial são facilmente encontradas.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30438" y="1493838"/>
            <a:ext cx="4824412" cy="11715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PAINEL FRONTAL DO INSTRUMENTO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ESTE É O PAINEL FRONTAL DO INSTRUMENTO. UMA DESCRIÇÃO DE CADA UMA DE SUAS FUNCIONALIDADES SERÁ APRESENTADA A SEGUIR.</a:t>
            </a:r>
            <a:endParaRPr lang="pt-BR" sz="1200" dirty="0">
              <a:latin typeface="Arial" charset="0"/>
              <a:cs typeface="+mn-cs"/>
            </a:endParaRPr>
          </a:p>
        </p:txBody>
      </p:sp>
      <p:pic>
        <p:nvPicPr>
          <p:cNvPr id="5" name="Imagem 4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081" y="2857500"/>
            <a:ext cx="4575219" cy="360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Distance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963" y="298450"/>
            <a:ext cx="22621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Neste </a:t>
            </a:r>
            <a:r>
              <a:rPr lang="pt-BR" dirty="0"/>
              <a:t>teste o usuário testa um ponto </a:t>
            </a:r>
            <a:r>
              <a:rPr lang="pt-BR" dirty="0" smtClean="0"/>
              <a:t>específico, </a:t>
            </a:r>
            <a:r>
              <a:rPr lang="pt-BR" dirty="0"/>
              <a:t>verificando se pertence ou não a uma região de operação.</a:t>
            </a:r>
          </a:p>
        </p:txBody>
      </p:sp>
      <p:pic>
        <p:nvPicPr>
          <p:cNvPr id="10" name="Espaço Reservado para Conteúdo 9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3394"/>
            <a:ext cx="5182744" cy="2743806"/>
          </a:xfrm>
        </p:spPr>
      </p:pic>
      <p:pic>
        <p:nvPicPr>
          <p:cNvPr id="11" name="Imagem 10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299" y="3726329"/>
            <a:ext cx="5219701" cy="276337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738" y="5059363"/>
            <a:ext cx="3924300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a não operação e operação. Mostra o tempo de atuação, valores de tensão e corrente e ainda valores de impedância do ponto testado.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46600" y="952500"/>
            <a:ext cx="457200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Este </a:t>
            </a:r>
            <a:r>
              <a:rPr lang="pt-BR" dirty="0"/>
              <a:t>software realiza teste automáticos nos relés de </a:t>
            </a:r>
            <a:r>
              <a:rPr lang="pt-BR" dirty="0" smtClean="0"/>
              <a:t>distância, sendo </a:t>
            </a:r>
            <a:r>
              <a:rPr lang="pt-BR" dirty="0"/>
              <a:t>possível inserir qualquer característica de zonas de atuação. Pode-se importar arquivo .RIO diretamente dos relés. Possuí um </a:t>
            </a:r>
            <a:r>
              <a:rPr lang="pt-BR" dirty="0" smtClean="0"/>
              <a:t>pré-ajuste </a:t>
            </a:r>
            <a:r>
              <a:rPr lang="pt-BR" dirty="0"/>
              <a:t>dos principais relés do </a:t>
            </a:r>
            <a:r>
              <a:rPr lang="pt-BR" dirty="0" smtClean="0"/>
              <a:t>mercado, </a:t>
            </a:r>
            <a:r>
              <a:rPr lang="pt-BR" dirty="0"/>
              <a:t>facilitando 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Pré-Ajustes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Differential e Distance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0975" y="1009650"/>
            <a:ext cx="1673225" cy="2231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Differential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diferenciais do mercado já possuem uma máscara onde o nome de seus ajustes são idênticos aos do </a:t>
            </a:r>
            <a:r>
              <a:rPr lang="pt-BR" dirty="0" smtClean="0"/>
              <a:t>software, de </a:t>
            </a:r>
            <a:r>
              <a:rPr lang="pt-BR" dirty="0"/>
              <a:t>modo a facilitar a parametrização do teste para 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35500" y="958850"/>
            <a:ext cx="1676400" cy="2231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de distância do mercado já possuem uma máscara onde o nome de seus ajustes são idênticos aos do </a:t>
            </a:r>
            <a:r>
              <a:rPr lang="pt-BR" dirty="0" smtClean="0"/>
              <a:t>software, de </a:t>
            </a:r>
            <a:r>
              <a:rPr lang="pt-BR" dirty="0"/>
              <a:t>modo a facilitar a parametrização do teste para o usuário.</a:t>
            </a:r>
          </a:p>
        </p:txBody>
      </p:sp>
      <p:pic>
        <p:nvPicPr>
          <p:cNvPr id="8" name="Imagem 7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151" y="971164"/>
            <a:ext cx="1952898" cy="5525272"/>
          </a:xfrm>
          <a:prstGeom prst="rect">
            <a:avLst/>
          </a:prstGeom>
        </p:spPr>
      </p:pic>
      <p:pic>
        <p:nvPicPr>
          <p:cNvPr id="10" name="Imagem 9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8877" y="889000"/>
            <a:ext cx="2330240" cy="596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 descr="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200" y="1102798"/>
            <a:ext cx="5401470" cy="285960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Harmonic Restraint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automaticamente se um determinado ponto está na região de operação ou de bloqueio.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 bloqueio e </a:t>
            </a:r>
            <a:r>
              <a:rPr lang="pt-BR" dirty="0" smtClean="0"/>
              <a:t>operação, levando </a:t>
            </a:r>
            <a:r>
              <a:rPr lang="pt-BR" dirty="0"/>
              <a:t>em consideração o ajuste do diferencial percentual e diferencial instantâneo.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104900" cy="1892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Harmonic Restraint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para harmônicas de </a:t>
            </a:r>
            <a:r>
              <a:rPr lang="pt-BR" dirty="0" smtClean="0"/>
              <a:t>2ª a 10ª  ordem.</a:t>
            </a:r>
            <a:endParaRPr lang="pt-BR" dirty="0"/>
          </a:p>
        </p:txBody>
      </p:sp>
      <p:pic>
        <p:nvPicPr>
          <p:cNvPr id="12" name="Imagem 11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900" y="3966883"/>
            <a:ext cx="4381500" cy="2319617"/>
          </a:xfrm>
          <a:prstGeom prst="rect">
            <a:avLst/>
          </a:prstGeom>
        </p:spPr>
      </p:pic>
      <p:pic>
        <p:nvPicPr>
          <p:cNvPr id="13" name="Imagem 12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1" y="3962400"/>
            <a:ext cx="4461934" cy="2362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348038"/>
            <a:ext cx="315277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CrossBlock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Analisa  automaticamente se </a:t>
            </a:r>
            <a:r>
              <a:rPr lang="pt-BR" dirty="0" smtClean="0"/>
              <a:t>está existindo </a:t>
            </a:r>
            <a:r>
              <a:rPr lang="pt-BR" dirty="0"/>
              <a:t>o bloqueio cruzado </a:t>
            </a:r>
            <a:r>
              <a:rPr lang="pt-BR" dirty="0" smtClean="0"/>
              <a:t>da </a:t>
            </a:r>
            <a:r>
              <a:rPr lang="pt-BR" dirty="0"/>
              <a:t>função </a:t>
            </a:r>
            <a:r>
              <a:rPr lang="pt-BR" dirty="0" smtClean="0"/>
              <a:t>diferencial </a:t>
            </a:r>
            <a:r>
              <a:rPr lang="pt-BR" dirty="0"/>
              <a:t>nas outras </a:t>
            </a:r>
            <a:r>
              <a:rPr lang="pt-BR" dirty="0" smtClean="0"/>
              <a:t>fases, quando </a:t>
            </a:r>
            <a:r>
              <a:rPr lang="pt-BR" dirty="0"/>
              <a:t>existe harmônica em pelo menos uma fase.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543" y="3441700"/>
            <a:ext cx="5667024" cy="3000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</a:rPr>
              <a:t>PSB OoS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5800" y="4949825"/>
            <a:ext cx="2322513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de Trajetória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</a:t>
            </a:r>
            <a:r>
              <a:rPr lang="pt-BR" dirty="0" smtClean="0"/>
              <a:t>ao </a:t>
            </a:r>
            <a:r>
              <a:rPr lang="pt-BR" dirty="0"/>
              <a:t>usuário simular trajetórias </a:t>
            </a:r>
            <a:r>
              <a:rPr lang="pt-BR" dirty="0" smtClean="0"/>
              <a:t>de </a:t>
            </a:r>
            <a:r>
              <a:rPr lang="pt-BR" dirty="0"/>
              <a:t>impedâncias </a:t>
            </a:r>
            <a:r>
              <a:rPr lang="pt-BR" dirty="0" smtClean="0"/>
              <a:t>criando </a:t>
            </a:r>
            <a:r>
              <a:rPr lang="pt-BR" dirty="0"/>
              <a:t>oscilações de potência </a:t>
            </a:r>
            <a:r>
              <a:rPr lang="pt-BR" dirty="0" smtClean="0"/>
              <a:t>de forma manual.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265863" y="1219200"/>
            <a:ext cx="2262187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do Sistema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 oscilação de potência é </a:t>
            </a:r>
            <a:r>
              <a:rPr lang="pt-BR" dirty="0" smtClean="0"/>
              <a:t>criada </a:t>
            </a:r>
            <a:r>
              <a:rPr lang="pt-BR" dirty="0"/>
              <a:t>devido a diferença de freqüência entre duas </a:t>
            </a:r>
            <a:r>
              <a:rPr lang="pt-BR" dirty="0" smtClean="0"/>
              <a:t>fontes, podendo </a:t>
            </a:r>
            <a:r>
              <a:rPr lang="pt-BR" dirty="0"/>
              <a:t>ser síncrona ou assíncrona.</a:t>
            </a:r>
          </a:p>
        </p:txBody>
      </p:sp>
      <p:pic>
        <p:nvPicPr>
          <p:cNvPr id="11" name="Espaço Reservado para Conteúdo 10" descr="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00" y="1316459"/>
            <a:ext cx="5741546" cy="3039642"/>
          </a:xfrm>
        </p:spPr>
      </p:pic>
      <p:sp>
        <p:nvSpPr>
          <p:cNvPr id="8" name="Retângulo 7"/>
          <p:cNvSpPr/>
          <p:nvPr/>
        </p:nvSpPr>
        <p:spPr>
          <a:xfrm>
            <a:off x="12700" y="25400"/>
            <a:ext cx="24892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PSB OoS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Cria condições </a:t>
            </a:r>
            <a:r>
              <a:rPr lang="pt-BR" dirty="0"/>
              <a:t>de oscilação de </a:t>
            </a:r>
            <a:r>
              <a:rPr lang="pt-BR" dirty="0" smtClean="0"/>
              <a:t>potência, </a:t>
            </a:r>
            <a:r>
              <a:rPr lang="pt-BR" dirty="0"/>
              <a:t>v</a:t>
            </a:r>
            <a:r>
              <a:rPr lang="pt-BR" dirty="0" smtClean="0"/>
              <a:t>erificando </a:t>
            </a:r>
            <a:r>
              <a:rPr lang="pt-BR" dirty="0"/>
              <a:t>a correta atuação da função de </a:t>
            </a:r>
            <a:r>
              <a:rPr lang="pt-BR" dirty="0" smtClean="0"/>
              <a:t>bloqueio e/ ou operação.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600" y="3570941"/>
            <a:ext cx="5613400" cy="29717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Overcurrent</a:t>
            </a:r>
          </a:p>
        </p:txBody>
      </p:sp>
      <p:pic>
        <p:nvPicPr>
          <p:cNvPr id="6" name="Espaço Reservado para Conteúdo 5" descr="2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6059"/>
            <a:ext cx="5645591" cy="2988842"/>
          </a:xfrm>
        </p:spPr>
      </p:pic>
      <p:sp>
        <p:nvSpPr>
          <p:cNvPr id="4" name="Retângulo 3"/>
          <p:cNvSpPr/>
          <p:nvPr/>
        </p:nvSpPr>
        <p:spPr>
          <a:xfrm>
            <a:off x="0" y="947738"/>
            <a:ext cx="5670550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Overcurrent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Software utilizado para realizar </a:t>
            </a:r>
            <a:r>
              <a:rPr lang="pt-BR" dirty="0" smtClean="0"/>
              <a:t>testes automáticos em elementos com ou sem direcionalidade de sobrecorrente sejam eles: fase</a:t>
            </a:r>
            <a:r>
              <a:rPr lang="pt-BR" dirty="0"/>
              <a:t>, terra, </a:t>
            </a:r>
            <a:r>
              <a:rPr lang="pt-BR" dirty="0" smtClean="0"/>
              <a:t>sequência </a:t>
            </a:r>
            <a:r>
              <a:rPr lang="pt-BR" dirty="0"/>
              <a:t>negativa ou zero.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041900"/>
            <a:ext cx="22526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Pickup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pick-up e/ou drop out está dentro da tolerância prevista.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29338" y="2641600"/>
            <a:ext cx="22145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Tempo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tempo de operação está dentro da tolerância prevista.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3853329"/>
            <a:ext cx="4500035" cy="2382371"/>
          </a:xfrm>
          <a:prstGeom prst="rect">
            <a:avLst/>
          </a:prstGeom>
        </p:spPr>
      </p:pic>
      <p:pic>
        <p:nvPicPr>
          <p:cNvPr id="14" name="Imagem 13" descr="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399" y="1170455"/>
            <a:ext cx="5057775" cy="26776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Directional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</a:t>
            </a:r>
            <a:r>
              <a:rPr lang="pt-BR" dirty="0" smtClean="0"/>
              <a:t>potência e o software avalia a operação.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48425" y="2922588"/>
            <a:ext cx="26955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</a:t>
            </a:r>
            <a:r>
              <a:rPr lang="pt-BR" dirty="0" smtClean="0"/>
              <a:t>quando se altera os três valores de potência ao mesmo tempo.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7653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Directional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os elementos direcionais de potência ativa, reativa ou aparente.</a:t>
            </a:r>
            <a:endParaRPr lang="pt-BR" dirty="0"/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  <p:pic>
        <p:nvPicPr>
          <p:cNvPr id="15" name="Imagem 14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4700" y="3866029"/>
            <a:ext cx="4476045" cy="236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9" y="3891429"/>
            <a:ext cx="4452057" cy="2356971"/>
          </a:xfrm>
          <a:prstGeom prst="rect">
            <a:avLst/>
          </a:prstGeom>
        </p:spPr>
      </p:pic>
      <p:pic>
        <p:nvPicPr>
          <p:cNvPr id="10" name="Imagem 9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2800" y="1414929"/>
            <a:ext cx="4635500" cy="24540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Synchronism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tensão,frequência e ângulo de cada sistema e verifica se ocorre o sincronismo.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48425" y="2732088"/>
            <a:ext cx="26955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do sincronismo.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para uma variação de tensão e frequência pré-definida pelo </a:t>
            </a:r>
            <a:r>
              <a:rPr lang="pt-BR" dirty="0" smtClean="0"/>
              <a:t>usuário.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497013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Synchronism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o sincronismo entre dois sistemas.</a:t>
            </a:r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8429"/>
            <a:ext cx="4452056" cy="2356971"/>
          </a:xfrm>
          <a:prstGeom prst="rect">
            <a:avLst/>
          </a:prstGeom>
        </p:spPr>
      </p:pic>
      <p:pic>
        <p:nvPicPr>
          <p:cNvPr id="10" name="Imagem 9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400" y="1491129"/>
            <a:ext cx="4724400" cy="25011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Volts / Hertz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78300" y="10255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Tempo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Levanta a característica da curva de sobreexcitação do equipamento protegido.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817813"/>
            <a:ext cx="2589212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Pode-se variar a tensão e frequência iniciais e finais para que verifique </a:t>
            </a:r>
            <a:r>
              <a:rPr lang="pt-BR" dirty="0" smtClean="0"/>
              <a:t>se </a:t>
            </a:r>
            <a:r>
              <a:rPr lang="pt-BR" dirty="0"/>
              <a:t>há atuação da função.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 a função de sobreexcitação para situações onde ocorra variação de tensão e variação de frequência ao mesmo tempo.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26003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Volts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/ </a:t>
            </a:r>
            <a:r>
              <a:rPr lang="pt-BR" sz="2000" dirty="0">
                <a:solidFill>
                  <a:srgbClr val="0099CC"/>
                </a:solidFill>
                <a:cs typeface="Arial" charset="0"/>
              </a:rPr>
              <a:t>Hertz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em relés de sobreexcitação. Permite que o usuário ajuste as faixas de variação de tensão ou frequência e verifique se existe atuação e se está dentro do tempo previsto.</a:t>
            </a:r>
          </a:p>
        </p:txBody>
      </p:sp>
      <p:pic>
        <p:nvPicPr>
          <p:cNvPr id="11" name="Imagem 10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3098" y="3980329"/>
            <a:ext cx="4572002" cy="242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050" y="1170454"/>
            <a:ext cx="6076950" cy="32172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Ramp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52888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Ramp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geração de  </a:t>
            </a:r>
            <a:r>
              <a:rPr lang="pt-BR" dirty="0" smtClean="0"/>
              <a:t>sequências </a:t>
            </a:r>
            <a:r>
              <a:rPr lang="pt-BR" dirty="0"/>
              <a:t>de </a:t>
            </a:r>
            <a:r>
              <a:rPr lang="pt-BR" dirty="0" smtClean="0"/>
              <a:t>eventos, com </a:t>
            </a:r>
            <a:r>
              <a:rPr lang="pt-BR" dirty="0"/>
              <a:t>realização de incremento ou decremento das seguintes grandezas: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Módulos, ângulos, </a:t>
            </a:r>
            <a:r>
              <a:rPr lang="pt-BR" dirty="0" smtClean="0"/>
              <a:t>frequências</a:t>
            </a:r>
            <a:r>
              <a:rPr lang="pt-BR" dirty="0"/>
              <a:t>, módulos e ângulos, módulos e </a:t>
            </a:r>
            <a:r>
              <a:rPr lang="pt-BR" dirty="0" smtClean="0"/>
              <a:t>frequências</a:t>
            </a:r>
            <a:r>
              <a:rPr lang="pt-BR" dirty="0"/>
              <a:t>, além de dF/dt. Utiliza dois modos de </a:t>
            </a:r>
            <a:r>
              <a:rPr lang="pt-BR" dirty="0" smtClean="0"/>
              <a:t>geração: </a:t>
            </a:r>
            <a:r>
              <a:rPr lang="pt-BR" dirty="0"/>
              <a:t>direta e pulsada. Permite o controle do tempo de geração entre cada incrementação.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70638" y="0"/>
            <a:ext cx="2773362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  <p:pic>
        <p:nvPicPr>
          <p:cNvPr id="10" name="Espaço Reservado para Conteúdo 9" descr="3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00503"/>
            <a:ext cx="6533179" cy="3458742"/>
          </a:xfrm>
        </p:spPr>
      </p:pic>
      <p:sp>
        <p:nvSpPr>
          <p:cNvPr id="6" name="Retângulo 5"/>
          <p:cNvSpPr/>
          <p:nvPr/>
        </p:nvSpPr>
        <p:spPr>
          <a:xfrm>
            <a:off x="5961063" y="4195763"/>
            <a:ext cx="2589212" cy="2662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</a:t>
            </a:r>
            <a:r>
              <a:rPr lang="pt-BR" dirty="0" smtClean="0"/>
              <a:t>dos </a:t>
            </a:r>
            <a:r>
              <a:rPr lang="pt-BR" dirty="0"/>
              <a:t>sinais  em valores  </a:t>
            </a:r>
            <a:r>
              <a:rPr lang="pt-BR" dirty="0" smtClean="0"/>
              <a:t>rms e </a:t>
            </a:r>
            <a:r>
              <a:rPr lang="pt-BR" dirty="0"/>
              <a:t>o tempo em segundos ou ciclos. Escolhe-se entre valores primários ou secundários e valores absolutos ou relativos dos sinais gerados.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78322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Sequencer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951163" cy="2124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Sequencer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Possibilita </a:t>
            </a:r>
            <a:r>
              <a:rPr lang="pt-BR" dirty="0" smtClean="0"/>
              <a:t>ao </a:t>
            </a:r>
            <a:r>
              <a:rPr lang="pt-BR" dirty="0"/>
              <a:t>usuário  modificar a frequência. Possui a vantagem de inserir diretamente valores de: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Harmônica, componentes simétricas, fase-fase, potência, Z e I constantes e Z e V constantes. O software converte automaticamente para valores de </a:t>
            </a:r>
            <a:r>
              <a:rPr lang="pt-BR" dirty="0" smtClean="0"/>
              <a:t>sequência </a:t>
            </a:r>
            <a:r>
              <a:rPr lang="pt-BR" dirty="0"/>
              <a:t>de fase.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963" y="2679700"/>
            <a:ext cx="2125662" cy="3524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do sinais  em valores  rms e o tempo em segundos ou ciclos. Possui o recurso de visualizar os sinais gerados através de valores primários ou secundários e valores absolutos ou relativos dependendo dos ajustes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91063" y="5605463"/>
            <a:ext cx="3889375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Avalia se o tempo, nível de binária e amplitude  estão dentro de valores pré-estabelecidos para aprovação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1" y="1181100"/>
            <a:ext cx="3517899" cy="2775232"/>
          </a:xfrm>
          <a:prstGeom prst="rect">
            <a:avLst/>
          </a:prstGeom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</a:t>
            </a:r>
            <a:r>
              <a:rPr lang="pt-BR" sz="3200" dirty="0" smtClean="0">
                <a:latin typeface="Haettenschweiler" pitchFamily="34" charset="0"/>
              </a:rPr>
              <a:t>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cxnSp>
        <p:nvCxnSpPr>
          <p:cNvPr id="22" name="Conector de seta reta 15"/>
          <p:cNvCxnSpPr>
            <a:cxnSpLocks noChangeShapeType="1"/>
          </p:cNvCxnSpPr>
          <p:nvPr/>
        </p:nvCxnSpPr>
        <p:spPr bwMode="auto">
          <a:xfrm>
            <a:off x="2600440" y="3187064"/>
            <a:ext cx="23698" cy="1353186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Retângulo 11"/>
          <p:cNvSpPr/>
          <p:nvPr/>
        </p:nvSpPr>
        <p:spPr bwMode="auto">
          <a:xfrm>
            <a:off x="1800225" y="2105025"/>
            <a:ext cx="1609725" cy="11239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6" name="Imagem 15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4690" y="4567059"/>
            <a:ext cx="2371986" cy="162771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 bwMode="auto">
          <a:xfrm>
            <a:off x="1495425" y="4533900"/>
            <a:ext cx="2333625" cy="16383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95825" y="1147763"/>
            <a:ext cx="4305300" cy="2326379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ENTRADAS </a:t>
            </a:r>
            <a:r>
              <a:rPr lang="pt-BR" sz="2000" b="1" i="1" dirty="0" smtClean="0">
                <a:latin typeface="Arial" charset="0"/>
                <a:cs typeface="+mn-cs"/>
              </a:rPr>
              <a:t>BINÁRIAS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ATÉ 12 ENTRADAS PODEM SER CONFIGURADAS PARA </a:t>
            </a:r>
            <a:r>
              <a:rPr lang="pt-BR" sz="1300" b="1" dirty="0">
                <a:latin typeface="Arial" charset="0"/>
                <a:cs typeface="+mn-cs"/>
              </a:rPr>
              <a:t>A PARADA DO CRONÔMETRO DURANTE OS TESTES MANUAIS E AUTOMÁTICOS DE RELÉS DE PROTEÇÃO.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 </a:t>
            </a:r>
            <a:r>
              <a:rPr lang="pt-BR" sz="1300" b="1" dirty="0">
                <a:latin typeface="Arial" charset="0"/>
                <a:cs typeface="+mn-cs"/>
              </a:rPr>
              <a:t>PARADA PODE SER ACIONADA POR: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AC OU DC.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CONTATOS NF E NA (SECOS).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72025" y="3967163"/>
            <a:ext cx="4200526" cy="272648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ENTRADAS ANALÓGICAS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ATÉ 12 CANAIS DE MEDIÇÃO PODEM SER CONFIGURADOS, </a:t>
            </a:r>
            <a:r>
              <a:rPr lang="pt-BR" sz="1300" b="1" dirty="0">
                <a:latin typeface="Arial" charset="0"/>
                <a:cs typeface="+mn-cs"/>
              </a:rPr>
              <a:t>ESCOLHENDO LIVREMENTE ENTRE TENSÃO OU CORRENTE.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RANGES DE TENSÃO: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600V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20,0V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2,00V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200mV (DC/AC).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Transient Playback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3363" y="1223963"/>
            <a:ext cx="4114800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Transient Playback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Reproduz arquivos gerados no formato  COMTRADE. Ideal para reproduzir situações ocorridas em </a:t>
            </a:r>
            <a:r>
              <a:rPr lang="pt-BR" dirty="0" smtClean="0"/>
              <a:t>campo, </a:t>
            </a:r>
            <a:r>
              <a:rPr lang="pt-BR" dirty="0"/>
              <a:t>facilitando a correção de possíveis erros de ajuste na proteção. Reproduz </a:t>
            </a:r>
            <a:r>
              <a:rPr lang="pt-BR" dirty="0" smtClean="0"/>
              <a:t>arquivos </a:t>
            </a:r>
            <a:r>
              <a:rPr lang="pt-BR" dirty="0"/>
              <a:t>gerados pelo software ATP </a:t>
            </a:r>
            <a:r>
              <a:rPr lang="pt-BR" dirty="0" smtClean="0"/>
              <a:t>e gravados por um sniffer do tipo PCAP.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186238" y="5688013"/>
            <a:ext cx="3889375" cy="949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Master</a:t>
            </a:r>
          </a:p>
        </p:txBody>
      </p:sp>
      <p:pic>
        <p:nvPicPr>
          <p:cNvPr id="8" name="Espaço Reservado para Conteúdo 7" descr="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4" name="Retângulo 3"/>
          <p:cNvSpPr/>
          <p:nvPr/>
        </p:nvSpPr>
        <p:spPr>
          <a:xfrm>
            <a:off x="0" y="144463"/>
            <a:ext cx="30749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Master</a:t>
            </a:r>
          </a:p>
          <a:p>
            <a:pPr algn="just">
              <a:defRPr/>
            </a:pPr>
            <a:r>
              <a:rPr lang="pt-BR" dirty="0"/>
              <a:t>Engloba os softwares </a:t>
            </a:r>
            <a:r>
              <a:rPr lang="pt-BR" dirty="0" smtClean="0"/>
              <a:t>ramp, sequencer </a:t>
            </a:r>
            <a:r>
              <a:rPr lang="pt-BR" dirty="0"/>
              <a:t>e </a:t>
            </a:r>
            <a:r>
              <a:rPr lang="pt-BR" dirty="0" smtClean="0"/>
              <a:t>transient playback. </a:t>
            </a:r>
            <a:r>
              <a:rPr lang="pt-BR" dirty="0"/>
              <a:t>Possibilita ao usuário utilizar todos os recursos </a:t>
            </a:r>
            <a:r>
              <a:rPr lang="pt-BR" dirty="0" smtClean="0"/>
              <a:t>destes </a:t>
            </a:r>
            <a:r>
              <a:rPr lang="pt-BR" dirty="0"/>
              <a:t>softwares de maneira </a:t>
            </a:r>
            <a:r>
              <a:rPr lang="pt-BR" dirty="0" smtClean="0"/>
              <a:t>centralizada. Reproduz </a:t>
            </a:r>
            <a:r>
              <a:rPr lang="pt-BR" dirty="0"/>
              <a:t>qualquer tipo de teste elaborado pelo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94225" y="5919788"/>
            <a:ext cx="400685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>
              <a:defRPr/>
            </a:pPr>
            <a:r>
              <a:rPr lang="pt-BR" dirty="0"/>
              <a:t>Permite </a:t>
            </a:r>
            <a:r>
              <a:rPr lang="pt-BR" dirty="0" smtClean="0"/>
              <a:t>verificar se </a:t>
            </a:r>
            <a:r>
              <a:rPr lang="pt-BR" dirty="0"/>
              <a:t>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0033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23951" y="1041400"/>
            <a:ext cx="64865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Permite testes em todos os tipos de medidores </a:t>
            </a:r>
            <a:r>
              <a:rPr lang="pt-BR" dirty="0" smtClean="0"/>
              <a:t>sejam eles: </a:t>
            </a:r>
            <a:r>
              <a:rPr lang="pt-BR" dirty="0"/>
              <a:t>Multifuncional, Watt hora, VAr hora, VA hora, Q hora, </a:t>
            </a:r>
            <a:r>
              <a:rPr lang="pt-BR" dirty="0" smtClean="0"/>
              <a:t>V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hora, I</a:t>
            </a:r>
            <a:r>
              <a:rPr lang="pt-BR" baseline="30000" dirty="0"/>
              <a:t>2</a:t>
            </a:r>
            <a:r>
              <a:rPr lang="pt-BR" dirty="0"/>
              <a:t> hora, V hora e I hora. Modo de medição tanto </a:t>
            </a:r>
            <a:r>
              <a:rPr lang="pt-BR" dirty="0" smtClean="0"/>
              <a:t>monofásico </a:t>
            </a:r>
            <a:r>
              <a:rPr lang="pt-BR" dirty="0"/>
              <a:t>ou </a:t>
            </a:r>
            <a:r>
              <a:rPr lang="pt-BR" dirty="0" smtClean="0"/>
              <a:t>trifásico </a:t>
            </a:r>
            <a:r>
              <a:rPr lang="pt-BR" dirty="0"/>
              <a:t>podendo ser a 4 fios ou 3 fios.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20857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Test Plan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84224"/>
            <a:ext cx="2790825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Test Plan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Realiza testes em sequência de diferentes softwares do CTC. Tem o recurso de adicionar um teste previamente salvo, criar grupos de plano de testes, criar sequências de espera, criar módulos de teste e estipular uma porcentagem de aprovação.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5765"/>
            <a:ext cx="8391378" cy="444249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Quality</a:t>
            </a:r>
          </a:p>
        </p:txBody>
      </p:sp>
      <p:sp>
        <p:nvSpPr>
          <p:cNvPr id="4" name="Retângulo 3"/>
          <p:cNvSpPr/>
          <p:nvPr/>
        </p:nvSpPr>
        <p:spPr>
          <a:xfrm>
            <a:off x="1" y="0"/>
            <a:ext cx="2705100" cy="180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Quality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Software para análise de qualidade de energia com diversos eventos pré-ajustados:  Frequência, Magnitude, Flicker, Afundamento, Elevação, Interrupção, Transitórios, Desbalanço, Harmônicos, Inter-Harmônicos, Mudança Rápida e Multi-Incidente.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Multimeter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74750" y="3970338"/>
            <a:ext cx="2790825" cy="2446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Multimeter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medições de tensões com valores de até 600 V rms, e com auxilio de clamps mede até </a:t>
            </a:r>
            <a:r>
              <a:rPr lang="pt-BR" dirty="0" smtClean="0"/>
              <a:t>1,0KA </a:t>
            </a:r>
            <a:r>
              <a:rPr lang="pt-BR" dirty="0"/>
              <a:t>de corrente. Mede ainda valores de distorção harmônica total, potência aparente e </a:t>
            </a:r>
            <a:r>
              <a:rPr lang="pt-BR" dirty="0" smtClean="0"/>
              <a:t>impedância. Mostra </a:t>
            </a:r>
            <a:r>
              <a:rPr lang="pt-BR" dirty="0"/>
              <a:t>a forma de onda e fasores dos valores medidos. Armazena os valores máximo, mínimo e a média dos valores aquisitados. Mostra detalhadamente o espectro de harmônicas até 50ª ordem.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Settings</a:t>
            </a:r>
          </a:p>
        </p:txBody>
      </p:sp>
      <p:pic>
        <p:nvPicPr>
          <p:cNvPr id="8" name="Espaço Reservado para Conteúdo 7" descr="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687" y="1000125"/>
            <a:ext cx="3752838" cy="3580789"/>
          </a:xfrm>
        </p:spPr>
      </p:pic>
      <p:pic>
        <p:nvPicPr>
          <p:cNvPr id="9" name="Imagem 8" descr="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637" y="982108"/>
            <a:ext cx="3772363" cy="3599418"/>
          </a:xfrm>
          <a:prstGeom prst="rect">
            <a:avLst/>
          </a:prstGeom>
        </p:spPr>
      </p:pic>
      <p:pic>
        <p:nvPicPr>
          <p:cNvPr id="10" name="Imagem 9" descr="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911" y="2720532"/>
            <a:ext cx="3756489" cy="3584272"/>
          </a:xfrm>
          <a:prstGeom prst="rect">
            <a:avLst/>
          </a:prstGeom>
        </p:spPr>
      </p:pic>
      <p:pic>
        <p:nvPicPr>
          <p:cNvPr id="11" name="Imagem 10" descr="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8811" y="2720532"/>
            <a:ext cx="3710685" cy="35405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6688" y="4613275"/>
            <a:ext cx="3408362" cy="1585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Settings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O CTC </a:t>
            </a:r>
            <a:r>
              <a:rPr lang="pt-BR" dirty="0"/>
              <a:t>permite escolher algumas preferências para os softwares tais como: escolha dos diretórios dos principais arquivos utilizados nos testes, inclusão da logomarca da empresa detentora do equipamento, escolha do idioma dos softwares e do relatório, escolha de cores dos gráficos.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050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</a:t>
            </a:r>
            <a:r>
              <a:rPr lang="pt-BR" sz="2000" dirty="0" smtClean="0">
                <a:latin typeface="Haettenschweiler" pitchFamily="34" charset="0"/>
              </a:rPr>
              <a:t>COMUNICAÇÃO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5189538" y="884238"/>
            <a:ext cx="157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(GOOSE)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6" name="Rectangle 2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5675"/>
            <a:ext cx="7772400" cy="4043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 smtClean="0">
                <a:cs typeface="Times New Roman" charset="0"/>
              </a:rPr>
              <a:t>Realiza testes utilizando o protocolo de comunicação IEC 61850.</a:t>
            </a:r>
          </a:p>
          <a:p>
            <a:pPr eaLnBrk="1" hangingPunct="1">
              <a:buNone/>
            </a:pPr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 Utiliza mensagens GOOSE emitidas pelos relés de proteção, bem como por entradas binárias e compara a performance de tempo entre ambas;</a:t>
            </a:r>
          </a:p>
          <a:p>
            <a:pPr eaLnBrk="1" hangingPunct="1"/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Ensaia as mais diversas funções de proteção  através de mensagens Sampled Value e GOOSE</a:t>
            </a:r>
            <a:r>
              <a:rPr lang="pt-BR" sz="2400" smtClean="0">
                <a:cs typeface="Times New Roman" charset="0"/>
              </a:rPr>
              <a:t>, </a:t>
            </a:r>
            <a:r>
              <a:rPr lang="pt-BR" sz="2400" smtClean="0">
                <a:cs typeface="Times New Roman" charset="0"/>
              </a:rPr>
              <a:t>dispensando o uso de sinais analógicos e o sinal binário tradicional.</a:t>
            </a:r>
            <a:endParaRPr lang="pt-B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45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3400" y="18601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27088" y="1069975"/>
            <a:ext cx="27924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GOOSE 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 mensagens GOOSE.</a:t>
            </a:r>
            <a:endParaRPr lang="pt-BR" sz="1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6" name="Espaço Reservado para Conteúdo 5" descr="44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44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14388" y="1092200"/>
            <a:ext cx="31353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SV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mensagens Sampled Value.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928" y="4586185"/>
            <a:ext cx="2638793" cy="1457529"/>
          </a:xfrm>
          <a:prstGeom prst="rect">
            <a:avLst/>
          </a:prstGeom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46625" y="1147763"/>
            <a:ext cx="3784600" cy="32273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SAÍDAS BINÁRIAS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4 SAÍDAS BINÁRIAS POR CONTATO PARA SINCRONIZAR A PARTIDA DURANTE OS TESTES.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CONTATOS NF E NA (SECOS), LIVRES DE POTENCIAL.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CAPACIDADE DE </a:t>
            </a:r>
            <a:r>
              <a:rPr lang="pt-BR" sz="1300" b="1" dirty="0" smtClean="0">
                <a:latin typeface="Arial" charset="0"/>
                <a:cs typeface="+mn-cs"/>
              </a:rPr>
              <a:t>ABERTURA:</a:t>
            </a: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	Imax	Vmax	Pmax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CA	</a:t>
            </a:r>
            <a:r>
              <a:rPr lang="pt-BR" sz="1300" b="1" dirty="0" smtClean="0">
                <a:latin typeface="Arial" charset="0"/>
                <a:cs typeface="+mn-cs"/>
              </a:rPr>
              <a:t>16 A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300 Vac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3000 VA</a:t>
            </a: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CC	</a:t>
            </a:r>
            <a:r>
              <a:rPr lang="pt-BR" sz="1300" b="1" dirty="0" smtClean="0">
                <a:latin typeface="Arial" charset="0"/>
                <a:cs typeface="+mn-cs"/>
              </a:rPr>
              <a:t>8,0 A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300 Vdc</a:t>
            </a:r>
            <a:r>
              <a:rPr lang="pt-BR" sz="1300" b="1" dirty="0">
                <a:latin typeface="Arial" charset="0"/>
                <a:cs typeface="+mn-cs"/>
              </a:rPr>
              <a:t>	</a:t>
            </a:r>
            <a:r>
              <a:rPr lang="pt-BR" sz="1300" b="1" dirty="0" smtClean="0">
                <a:latin typeface="Arial" charset="0"/>
                <a:cs typeface="+mn-cs"/>
              </a:rPr>
              <a:t>50 W</a:t>
            </a: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</p:txBody>
      </p:sp>
      <p:pic>
        <p:nvPicPr>
          <p:cNvPr id="9" name="Imagem 8" descr="67NET_frontal_semfundo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801" y="1181100"/>
            <a:ext cx="3517899" cy="2775232"/>
          </a:xfrm>
          <a:prstGeom prst="rect">
            <a:avLst/>
          </a:prstGeom>
        </p:spPr>
      </p:pic>
      <p:cxnSp>
        <p:nvCxnSpPr>
          <p:cNvPr id="10" name="Conector de seta reta 15"/>
          <p:cNvCxnSpPr>
            <a:cxnSpLocks noChangeShapeType="1"/>
          </p:cNvCxnSpPr>
          <p:nvPr/>
        </p:nvCxnSpPr>
        <p:spPr bwMode="auto">
          <a:xfrm>
            <a:off x="2609850" y="2057400"/>
            <a:ext cx="14288" cy="24828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Retângulo 15"/>
          <p:cNvSpPr/>
          <p:nvPr/>
        </p:nvSpPr>
        <p:spPr bwMode="auto">
          <a:xfrm>
            <a:off x="1981200" y="1524000"/>
            <a:ext cx="1066800" cy="5715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1285875" y="4610100"/>
            <a:ext cx="2657475" cy="1447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+mj-lt"/>
                <a:cs typeface="+mn-cs"/>
              </a:rPr>
              <a:t>Sincronismo Temporal</a:t>
            </a:r>
            <a:endParaRPr lang="pt-BR" sz="3200" dirty="0">
              <a:latin typeface="+mj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2088" y="1257301"/>
            <a:ext cx="2767012" cy="4970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Sincronismo Temporal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quatro maneiras distintas de sincronização externa.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Acessório CE-GPS;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da Subestação (Entrada Binária  ou IRIGI B);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Integrado.</a:t>
            </a:r>
          </a:p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Fonte de Sincronismo Temporal</a:t>
            </a:r>
          </a:p>
          <a:p>
            <a:pPr indent="-342900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duas maneiras distintas de geração de sincronização.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IRIG B.</a:t>
            </a:r>
          </a:p>
          <a:p>
            <a:pPr marL="342900" indent="-342900" algn="just" eaLnBrk="0" hangingPunct="0">
              <a:spcBef>
                <a:spcPct val="50000"/>
              </a:spcBef>
              <a:defRPr/>
            </a:pPr>
            <a:endParaRPr lang="pt-BR" sz="1800" dirty="0"/>
          </a:p>
        </p:txBody>
      </p:sp>
      <p:pic>
        <p:nvPicPr>
          <p:cNvPr id="1026" name="Picture 2" descr="https://conprove.com/wp-content/uploads/2023/05/202305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446" y="2055813"/>
            <a:ext cx="5353754" cy="301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3200" kern="1200" dirty="0" smtClean="0">
                <a:solidFill>
                  <a:srgbClr val="000000"/>
                </a:solidFill>
                <a:ea typeface="+mn-ea"/>
                <a:cs typeface="+mn-cs"/>
              </a:rPr>
              <a:t>CE-GPS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0038" y="1069975"/>
            <a:ext cx="2676525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CE-GPS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Todos os softwares permitem o disparo da geração utilizando sinal de GPS. </a:t>
            </a:r>
            <a:r>
              <a:rPr lang="pt-BR" dirty="0" smtClean="0">
                <a:cs typeface="Arial" charset="0"/>
              </a:rPr>
              <a:t>Este </a:t>
            </a:r>
            <a:r>
              <a:rPr lang="pt-BR" dirty="0">
                <a:cs typeface="Arial" charset="0"/>
              </a:rPr>
              <a:t>recurso é essencial em teste </a:t>
            </a:r>
            <a:r>
              <a:rPr lang="pt-BR" dirty="0" smtClean="0">
                <a:cs typeface="Arial" charset="0"/>
              </a:rPr>
              <a:t>ponta </a:t>
            </a:r>
            <a:r>
              <a:rPr lang="pt-BR" dirty="0">
                <a:cs typeface="Arial" charset="0"/>
              </a:rPr>
              <a:t>a </a:t>
            </a:r>
            <a:r>
              <a:rPr lang="pt-BR" dirty="0" smtClean="0">
                <a:cs typeface="Arial" charset="0"/>
              </a:rPr>
              <a:t>ponta, </a:t>
            </a:r>
            <a:r>
              <a:rPr lang="pt-BR" dirty="0">
                <a:cs typeface="Arial" charset="0"/>
              </a:rPr>
              <a:t>onde duas ou mais malas </a:t>
            </a:r>
            <a:r>
              <a:rPr lang="pt-BR" dirty="0" smtClean="0">
                <a:cs typeface="Arial" charset="0"/>
              </a:rPr>
              <a:t>estão </a:t>
            </a:r>
            <a:r>
              <a:rPr lang="pt-BR" dirty="0">
                <a:cs typeface="Arial" charset="0"/>
              </a:rPr>
              <a:t>distantes entre  </a:t>
            </a:r>
            <a:r>
              <a:rPr lang="pt-BR" dirty="0" smtClean="0">
                <a:cs typeface="Arial" charset="0"/>
              </a:rPr>
              <a:t>si, </a:t>
            </a:r>
            <a:r>
              <a:rPr lang="pt-BR" dirty="0">
                <a:cs typeface="Arial" charset="0"/>
              </a:rPr>
              <a:t>permitindo a perfeita sincronização de disparo.</a:t>
            </a:r>
          </a:p>
        </p:txBody>
      </p:sp>
      <p:pic>
        <p:nvPicPr>
          <p:cNvPr id="8" name="Imagem 7" descr="CEGPS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358" y="1277508"/>
            <a:ext cx="2795999" cy="1530441"/>
          </a:xfrm>
          <a:prstGeom prst="rect">
            <a:avLst/>
          </a:prstGeom>
        </p:spPr>
      </p:pic>
      <p:pic>
        <p:nvPicPr>
          <p:cNvPr id="9" name="Espaço Reservado para Conteúdo 8" descr="PrintTelaG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7626" y="2921001"/>
            <a:ext cx="6125574" cy="3439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0560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CE-OSU1</a:t>
            </a:r>
          </a:p>
          <a:p>
            <a:pPr>
              <a:defRPr/>
            </a:pPr>
            <a:r>
              <a:rPr lang="pt-BR" dirty="0">
                <a:cs typeface="Arial" charset="0"/>
              </a:rPr>
              <a:t>Permite</a:t>
            </a:r>
            <a:r>
              <a:rPr lang="pt-BR" dirty="0"/>
              <a:t> testes automáticos em medidores eletrônicos que possuem saída óptica ou elétrica. Detecção com amplo espectro de frequência (do visível ao infravermelho).</a:t>
            </a:r>
            <a:endParaRPr lang="pt-BR" dirty="0">
              <a:cs typeface="Arial" charset="0"/>
            </a:endParaRPr>
          </a:p>
        </p:txBody>
      </p:sp>
      <p:pic>
        <p:nvPicPr>
          <p:cNvPr id="53252" name="Imagem 8" descr="0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2316163"/>
            <a:ext cx="1358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Espaço Reservado para Conteúdo 7" descr="07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2492375"/>
            <a:ext cx="1379537" cy="1698625"/>
          </a:xfrm>
          <a:noFill/>
          <a:ln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181600" y="1143000"/>
            <a:ext cx="2862263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CE-Flash Arc</a:t>
            </a:r>
          </a:p>
          <a:p>
            <a:pPr>
              <a:defRPr/>
            </a:pPr>
            <a:r>
              <a:rPr lang="pt-BR" dirty="0"/>
              <a:t>Testes manuais e automáticos para relés detectores de arco elétrico. Compatível com sensores que utilizam fibra ou lente.</a:t>
            </a:r>
          </a:p>
        </p:txBody>
      </p:sp>
      <p:pic>
        <p:nvPicPr>
          <p:cNvPr id="53255" name="Imagem 12" descr="0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4471988"/>
            <a:ext cx="29289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779838" y="4752975"/>
            <a:ext cx="30019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CE-LVA1</a:t>
            </a:r>
          </a:p>
          <a:p>
            <a:pPr>
              <a:defRPr/>
            </a:pPr>
            <a:r>
              <a:rPr lang="pt-BR" dirty="0"/>
              <a:t>Interface para utilizar a mala de teste como amplificador de sinais de baixo nível, por exemplo, um sistema em tempo real, gerador de funções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SB_Frontal_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07" y="2828059"/>
            <a:ext cx="3517461" cy="25523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1230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CE-CSB1</a:t>
            </a:r>
          </a:p>
          <a:p>
            <a:pPr>
              <a:defRPr/>
            </a:pPr>
            <a:r>
              <a:rPr lang="pt-BR" dirty="0"/>
              <a:t>Testes em dispositivos que utilizam transformadores de corrente e tensão não convencionais ou Non-conventional Instrument Transformers (NCIT) e que necessitam de sensores do tipo </a:t>
            </a:r>
            <a:r>
              <a:rPr lang="pt-BR" i="1" dirty="0"/>
              <a:t>Low Power Current Transducers (LPCT) e Low Power Voltage Transducers (LPVT).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181600" y="1143000"/>
            <a:ext cx="3257550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CE-BOSOI</a:t>
            </a:r>
          </a:p>
          <a:p>
            <a:pPr>
              <a:defRPr/>
            </a:pPr>
            <a:r>
              <a:rPr lang="pt-BR" dirty="0"/>
              <a:t>Pode ser utilizado com fonte externa de sincronismo para equipamentos que utilizem sinais IRIG-B e/ou PPS. Acesso as saídas binárias transistorizadas</a:t>
            </a:r>
            <a:r>
              <a:rPr lang="pt-BR" dirty="0" smtClean="0"/>
              <a:t>. Fonte de trigger (4,5V).</a:t>
            </a:r>
            <a:endParaRPr lang="pt-BR" dirty="0"/>
          </a:p>
        </p:txBody>
      </p:sp>
      <p:pic>
        <p:nvPicPr>
          <p:cNvPr id="54278" name="Picture 3" descr="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2571750"/>
            <a:ext cx="3895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-RBO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48" y="2525265"/>
            <a:ext cx="4120904" cy="295047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 smtClean="0">
                <a:solidFill>
                  <a:srgbClr val="0099CC"/>
                </a:solidFill>
                <a:cs typeface="Arial" charset="0"/>
              </a:rPr>
              <a:t>CE-RBOX1</a:t>
            </a:r>
            <a:endParaRPr lang="pt-BR" sz="1800" dirty="0">
              <a:solidFill>
                <a:srgbClr val="0099CC"/>
              </a:solidFill>
              <a:cs typeface="Arial" charset="0"/>
            </a:endParaRPr>
          </a:p>
          <a:p>
            <a:pPr>
              <a:defRPr/>
            </a:pPr>
            <a:r>
              <a:rPr lang="pt-BR" sz="1600" dirty="0" smtClean="0"/>
              <a:t>Aumenta em 4 o números de saídas binárias. Pode ser utilizado como fonte de Trigger (4,5V).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CONPROVE INDÚSTRIA E COMÉRCIO</a:t>
            </a:r>
            <a:endParaRPr lang="pt-BR" sz="2000" dirty="0">
              <a:solidFill>
                <a:srgbClr val="0099CC"/>
              </a:solidFill>
              <a:latin typeface="Haettenschweiler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457325"/>
            <a:ext cx="7848600" cy="461374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Fundada em 1984, a CONPROVE foi concebida como uma empresa voltada totalmente para a área de Engenharia Elétrica.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Instalada numa área com mais de 1.000 m</a:t>
            </a:r>
            <a:r>
              <a:rPr lang="pt-BR" sz="2000" baseline="30000" dirty="0">
                <a:latin typeface="+mn-lt"/>
                <a:cs typeface="Times New Roman" charset="0"/>
              </a:rPr>
              <a:t>2 </a:t>
            </a:r>
            <a:r>
              <a:rPr lang="pt-BR" sz="2000" dirty="0">
                <a:latin typeface="+mn-lt"/>
                <a:cs typeface="Times New Roman" charset="0"/>
              </a:rPr>
              <a:t>e com uma equipe de especialistas em suas áreas de atuação, a CONPROVE vem apoiando empresas nacionais e multinacionais com: serviços, comercialização e fabricação de instrumentos, treinamento e formação de recursos humanos.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Entre em contato conosco:</a:t>
            </a:r>
          </a:p>
          <a:p>
            <a:pPr algn="just">
              <a:spcBef>
                <a:spcPct val="50000"/>
              </a:spcBef>
              <a:defRPr/>
            </a:pPr>
            <a:endParaRPr lang="pt-BR" b="1" dirty="0">
              <a:latin typeface="Arial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pt-BR" sz="1800" dirty="0">
              <a:latin typeface="Haettenschweiler" pitchFamily="34" charset="0"/>
              <a:cs typeface="Times New Roman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Conprove Indústria e Comércio Ltda.</a:t>
            </a:r>
            <a:r>
              <a:rPr lang="pt-BR" sz="2000" dirty="0">
                <a:latin typeface="Arial" charset="0"/>
                <a:cs typeface="+mn-cs"/>
                <a:sym typeface="Wingdings" pitchFamily="2" charset="2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000" dirty="0">
              <a:latin typeface="Arial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Home Page: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www.conprove.com</a:t>
            </a:r>
            <a:endParaRPr lang="pt-BR" sz="2400" dirty="0">
              <a:latin typeface="Haettenschweiler" pitchFamily="34" charset="0"/>
              <a:cs typeface="+mn-cs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Email: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suporte@conprove.com.br</a:t>
            </a:r>
            <a:endParaRPr lang="pt-BR" sz="2000" dirty="0">
              <a:latin typeface="Haettenschweiler" pitchFamily="34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WhatsApp /Tel</a:t>
            </a: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.: (34) 3218 - 6800 </a:t>
            </a:r>
          </a:p>
        </p:txBody>
      </p:sp>
      <p:pic>
        <p:nvPicPr>
          <p:cNvPr id="55300" name="Picture 8" descr="C:\Documents and Settings\Luiz Antônio\Desktop\sel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4052888" y="3759200"/>
            <a:ext cx="1371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67NET_frontal_semfundo_v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1" y="1390650"/>
            <a:ext cx="3517899" cy="2775232"/>
          </a:xfrm>
          <a:prstGeom prst="rect">
            <a:avLst/>
          </a:prstGeom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381500" y="1147763"/>
            <a:ext cx="4192588" cy="16261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HARDWARES EXTERNOS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PERMITE A</a:t>
            </a:r>
            <a:r>
              <a:rPr lang="pt-BR" sz="1300" b="1" dirty="0" smtClean="0">
                <a:latin typeface="Arial" charset="0"/>
              </a:rPr>
              <a:t> </a:t>
            </a:r>
            <a:r>
              <a:rPr lang="pt-BR" sz="1300" b="1" dirty="0">
                <a:latin typeface="Arial" charset="0"/>
              </a:rPr>
              <a:t>CONEXÃO DE ACESSÓRIOS, TAIS COMO:  </a:t>
            </a:r>
            <a:r>
              <a:rPr lang="pt-BR" sz="1300" b="1" dirty="0" smtClean="0">
                <a:latin typeface="Arial" charset="0"/>
              </a:rPr>
              <a:t>EXPANSÃO </a:t>
            </a:r>
            <a:r>
              <a:rPr lang="pt-BR" sz="1300" b="1" dirty="0">
                <a:latin typeface="Arial" charset="0"/>
              </a:rPr>
              <a:t>I/O, SIMULADORES DE ARCO, INTERFACE COM MEDIDORES, SIMULAÇÃO DE SINAIS DE BAIXO NÍVEL (ROGOWSKI), ETC.</a:t>
            </a:r>
          </a:p>
        </p:txBody>
      </p:sp>
      <p:cxnSp>
        <p:nvCxnSpPr>
          <p:cNvPr id="11" name="Conector de seta reta 14"/>
          <p:cNvCxnSpPr>
            <a:cxnSpLocks noChangeShapeType="1"/>
          </p:cNvCxnSpPr>
          <p:nvPr/>
        </p:nvCxnSpPr>
        <p:spPr bwMode="auto">
          <a:xfrm>
            <a:off x="3221174" y="2282372"/>
            <a:ext cx="0" cy="21621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Retângulo 12"/>
          <p:cNvSpPr/>
          <p:nvPr/>
        </p:nvSpPr>
        <p:spPr bwMode="auto">
          <a:xfrm>
            <a:off x="3209925" y="1676400"/>
            <a:ext cx="323850" cy="609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4" name="Imagem 13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3635" y="4600483"/>
            <a:ext cx="752580" cy="131463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 bwMode="auto">
          <a:xfrm>
            <a:off x="2790825" y="4476750"/>
            <a:ext cx="819150" cy="14859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SOFTWARE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ANÁLISE DE REDE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" name="Text Box 2062"/>
          <p:cNvSpPr txBox="1">
            <a:spLocks noChangeArrowheads="1"/>
          </p:cNvSpPr>
          <p:nvPr/>
        </p:nvSpPr>
        <p:spPr bwMode="auto">
          <a:xfrm>
            <a:off x="349250" y="1337830"/>
            <a:ext cx="8504238" cy="428076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VERIFICAR A COMUNICAÇÃO IEC 61850 ;</a:t>
            </a:r>
            <a:endParaRPr lang="pt-BR" sz="16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 EXAMINAR TRÁFEGO  DE REDE;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AVALIAR A PERFORMANCE DAS MENSAGENS;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IMPORTAR ARQUIVOS SCL (SUBSTATION CONFIGURATION LANGUAGE) DA NORMA IEC 61850;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REALIZAR ANÁLISES ESTATÍSTICAS DE MENSAGENS GOOSE E SAMPLED VALUE;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MENSAGENS NA REDE COM PARÂMETROS DIFERENTES DOS ARQUIVOS DE CONFIGURAÇÃO;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AUSÊNCIA DE MENSAGENS PREVISTAS;</a:t>
            </a:r>
            <a:endParaRPr lang="pt-BR" sz="1600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>
                <a:latin typeface="Arial" charset="0"/>
                <a:cs typeface="+mn-cs"/>
              </a:rPr>
              <a:t> </a:t>
            </a:r>
            <a:r>
              <a:rPr lang="pt-BR" sz="1600" b="1" i="1" dirty="0" smtClean="0">
                <a:latin typeface="Arial" charset="0"/>
                <a:cs typeface="+mn-cs"/>
              </a:rPr>
              <a:t>DETECTAR E SINALIZAR PRESENÇA DE MENSAGENS NÃO PREVISTAS;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DETECTAR E SINALIZAR PROBLEMAS EM MENSAGENS GOOSE, SV E PTP;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1600" b="1" i="1" dirty="0" smtClean="0">
                <a:latin typeface="Arial" charset="0"/>
                <a:cs typeface="+mn-cs"/>
              </a:rPr>
              <a:t>CAPTURAR MENSAGENS DA REDE</a:t>
            </a:r>
            <a:r>
              <a:rPr lang="pt-BR" b="1" i="1" dirty="0" smtClean="0">
                <a:latin typeface="Arial" charset="0"/>
                <a:cs typeface="+mn-cs"/>
              </a:rPr>
              <a:t>.</a:t>
            </a:r>
            <a:endParaRPr lang="pt-BR" b="1" i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Conprove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COMPARAÇÃO SCL x REDE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3" name="Imagem 2" descr="Conprove_CompSC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7668"/>
            <a:ext cx="9144000" cy="360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 smtClean="0">
                <a:solidFill>
                  <a:srgbClr val="0099CC"/>
                </a:solidFill>
                <a:latin typeface="Haettenschweiler" pitchFamily="34" charset="0"/>
              </a:rPr>
              <a:t>Conprove </a:t>
            </a:r>
            <a:r>
              <a:rPr lang="pt-BR" sz="2400" dirty="0" smtClean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Haettenschweiler" pitchFamily="34" charset="0"/>
              </a:rPr>
              <a:t>LOCALIZAR ORFÃOS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4" name="Imagem 3" descr="Conprove_Orfa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1357"/>
            <a:ext cx="9144000" cy="473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Haettenschweiler"/>
        <a:ea typeface=""/>
        <a:cs typeface=""/>
      </a:majorFont>
      <a:minorFont>
        <a:latin typeface="Haettenschweiler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10120</TotalTime>
  <Words>3166</Words>
  <Application>Microsoft Office PowerPoint</Application>
  <PresentationFormat>Apresentação na tela (4:3)</PresentationFormat>
  <Paragraphs>379</Paragraphs>
  <Slides>55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Estrutura padrão</vt:lpstr>
      <vt:lpstr>Slide 1</vt:lpstr>
      <vt:lpstr>APLICAÇÕES DO EQUIPAMENTO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TESTES  DO BARRAMENTO DE PROCESSO  IEC 61850-9-2 </vt:lpstr>
      <vt:lpstr>TESTES  DO BARRAMENTO DE PROCESSO  IEC 61850-9-2 </vt:lpstr>
      <vt:lpstr>CTC – CONPROVE TEST CENTER  Gerenciador dos softwares manuais, automáticos e de apoio. </vt:lpstr>
      <vt:lpstr>RECURSOS DE SOFTWARE – QUICK  </vt:lpstr>
      <vt:lpstr>Software Quick – Sobrecorrente</vt:lpstr>
      <vt:lpstr>Software Quick – Subcorrente</vt:lpstr>
      <vt:lpstr>Software Quick – Sobretensão</vt:lpstr>
      <vt:lpstr>Software Quick – Subtensão</vt:lpstr>
      <vt:lpstr>Software Quick – Diferencial</vt:lpstr>
      <vt:lpstr>Software Quick – Restrição de Harmônicas</vt:lpstr>
      <vt:lpstr>Software Quick – Direcional de Sobrecorrente</vt:lpstr>
      <vt:lpstr>Software Quick – Direcional de Potência</vt:lpstr>
      <vt:lpstr>Software Quick – Direcional de Impedância</vt:lpstr>
      <vt:lpstr>Software Quick – Sobrefrequência</vt:lpstr>
      <vt:lpstr>Software Quick – Subfrequência</vt:lpstr>
      <vt:lpstr>Software Differential</vt:lpstr>
      <vt:lpstr>Software Distance</vt:lpstr>
      <vt:lpstr>Pré-Ajustes Differential e Distance</vt:lpstr>
      <vt:lpstr>Software Harmonic Restraint</vt:lpstr>
      <vt:lpstr>Software PSB OoS</vt:lpstr>
      <vt:lpstr>Software Overcurrent</vt:lpstr>
      <vt:lpstr>Software Power Directional</vt:lpstr>
      <vt:lpstr>Software Synchronism</vt:lpstr>
      <vt:lpstr>Software Volts / Hertz</vt:lpstr>
      <vt:lpstr>Software Ramp</vt:lpstr>
      <vt:lpstr>Software Sequencer</vt:lpstr>
      <vt:lpstr>Software Transient Playback</vt:lpstr>
      <vt:lpstr>Software Master</vt:lpstr>
      <vt:lpstr>Software Meter</vt:lpstr>
      <vt:lpstr>Software Test Plan</vt:lpstr>
      <vt:lpstr>Software Power Quality</vt:lpstr>
      <vt:lpstr>Software Multimeter</vt:lpstr>
      <vt:lpstr>Software Settings</vt:lpstr>
      <vt:lpstr>Slide 47</vt:lpstr>
      <vt:lpstr>Slide 48</vt:lpstr>
      <vt:lpstr>Slide 49</vt:lpstr>
      <vt:lpstr>Slide 50</vt:lpstr>
      <vt:lpstr>ACESSÓRIOS CE-GPS </vt:lpstr>
      <vt:lpstr>ACESSÓRIOS  </vt:lpstr>
      <vt:lpstr>ACESSÓRIOS  </vt:lpstr>
      <vt:lpstr>ACESSÓRIOS  </vt:lpstr>
      <vt:lpstr>Slide 55</vt:lpstr>
    </vt:vector>
  </TitlesOfParts>
  <Company>Conprove Indústria e Comércio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CE 6710</dc:title>
  <dc:subject>CE6710 TESTADOR UNIVERSAL PARA SISTEMAS DE PROTEÇÃO, AUTOMAÇÃO, CONTROLE E MEDIÇÃO</dc:subject>
  <dc:creator>Conprove - Paulo Junior</dc:creator>
  <cp:keywords>Testes Proteção IEC 61850</cp:keywords>
  <cp:lastModifiedBy>CONPROVE</cp:lastModifiedBy>
  <cp:revision>651</cp:revision>
  <dcterms:created xsi:type="dcterms:W3CDTF">2005-03-09T20:24:21Z</dcterms:created>
  <dcterms:modified xsi:type="dcterms:W3CDTF">2023-06-30T14:26:46Z</dcterms:modified>
</cp:coreProperties>
</file>