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67" r:id="rId2"/>
    <p:sldId id="386" r:id="rId3"/>
    <p:sldId id="284" r:id="rId4"/>
    <p:sldId id="285" r:id="rId5"/>
    <p:sldId id="345" r:id="rId6"/>
    <p:sldId id="348" r:id="rId7"/>
    <p:sldId id="286" r:id="rId8"/>
    <p:sldId id="302" r:id="rId9"/>
    <p:sldId id="292" r:id="rId10"/>
    <p:sldId id="288" r:id="rId11"/>
    <p:sldId id="289" r:id="rId12"/>
    <p:sldId id="346" r:id="rId13"/>
    <p:sldId id="265" r:id="rId14"/>
    <p:sldId id="264" r:id="rId15"/>
    <p:sldId id="293" r:id="rId16"/>
    <p:sldId id="389" r:id="rId17"/>
    <p:sldId id="390" r:id="rId18"/>
    <p:sldId id="336" r:id="rId19"/>
    <p:sldId id="397" r:id="rId20"/>
    <p:sldId id="38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99" r:id="rId31"/>
    <p:sldId id="400" r:id="rId32"/>
    <p:sldId id="321" r:id="rId33"/>
    <p:sldId id="322" r:id="rId34"/>
    <p:sldId id="341" r:id="rId35"/>
    <p:sldId id="340" r:id="rId36"/>
    <p:sldId id="330" r:id="rId37"/>
    <p:sldId id="323" r:id="rId38"/>
    <p:sldId id="338" r:id="rId39"/>
    <p:sldId id="404" r:id="rId40"/>
    <p:sldId id="339" r:id="rId41"/>
    <p:sldId id="325" r:id="rId42"/>
    <p:sldId id="324" r:id="rId43"/>
    <p:sldId id="326" r:id="rId44"/>
    <p:sldId id="391" r:id="rId45"/>
    <p:sldId id="395" r:id="rId46"/>
    <p:sldId id="396" r:id="rId47"/>
    <p:sldId id="398" r:id="rId48"/>
    <p:sldId id="405" r:id="rId49"/>
    <p:sldId id="370" r:id="rId50"/>
    <p:sldId id="371" r:id="rId51"/>
    <p:sldId id="303" r:id="rId52"/>
    <p:sldId id="301" r:id="rId53"/>
    <p:sldId id="401" r:id="rId54"/>
    <p:sldId id="402" r:id="rId55"/>
    <p:sldId id="392" r:id="rId56"/>
    <p:sldId id="393" r:id="rId57"/>
    <p:sldId id="394" r:id="rId58"/>
    <p:sldId id="403" r:id="rId59"/>
    <p:sldId id="282" r:id="rId60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4D8E0"/>
    <a:srgbClr val="007190"/>
    <a:srgbClr val="FF9900"/>
    <a:srgbClr val="00FF00"/>
    <a:srgbClr val="CCECFF"/>
    <a:srgbClr val="99CCFF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9" autoAdjust="0"/>
    <p:restoredTop sz="94658" autoAdjust="0"/>
  </p:normalViewPr>
  <p:slideViewPr>
    <p:cSldViewPr snapToGrid="0">
      <p:cViewPr>
        <p:scale>
          <a:sx n="75" d="100"/>
          <a:sy n="75" d="100"/>
        </p:scale>
        <p:origin x="-1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64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3.xml"/><Relationship Id="rId2" Type="http://schemas.openxmlformats.org/officeDocument/2006/relationships/slide" Target="slides/slide52.xml"/><Relationship Id="rId1" Type="http://schemas.openxmlformats.org/officeDocument/2006/relationships/slide" Target="slides/slide1.xml"/><Relationship Id="rId4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l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8AB9E59-8E82-44E2-ADD0-F387B8F040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12BD162-EB64-442B-99A4-4B9FC27ED883}" type="datetimeFigureOut">
              <a:rPr lang="pt-BR"/>
              <a:pPr>
                <a:defRPr/>
              </a:pPr>
              <a:t>13/06/2023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8825320-A3B5-4F69-8ACD-8E40975A11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A21089-8576-4990-AC92-E05B304273B9}" type="slidenum">
              <a:rPr lang="pt-BR" smtClean="0">
                <a:latin typeface="Times New Roman" pitchFamily="18" charset="0"/>
              </a:rPr>
              <a:pPr>
                <a:defRPr/>
              </a:pPr>
              <a:t>1</a:t>
            </a:fld>
            <a:endParaRPr 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48BEC3-AAB2-4B93-B270-C2E298F535A1}" type="slidenum">
              <a:rPr lang="pt-BR" smtClean="0"/>
              <a:pPr>
                <a:defRPr/>
              </a:pPr>
              <a:t>26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D90DF6-9306-4C72-9DF0-FCEA82D39418}" type="slidenum">
              <a:rPr lang="pt-BR" smtClean="0"/>
              <a:pPr>
                <a:defRPr/>
              </a:pPr>
              <a:t>27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57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58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onprove.com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09638" y="64357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Haettenschweiler" pitchFamily="34" charset="0"/>
                <a:cs typeface="+mn-cs"/>
              </a:rPr>
              <a:t>CONPROVE INDÚSTRIA E COMÉRCIO</a:t>
            </a:r>
          </a:p>
        </p:txBody>
      </p:sp>
      <p:pic>
        <p:nvPicPr>
          <p:cNvPr id="1027" name="Picture 9" descr="C:\Documents and Settings\Luiz Antônio\Desktop\selinh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0" y="6376988"/>
            <a:ext cx="914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C:\Temp\brasil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89988" y="6581775"/>
            <a:ext cx="3095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prove.com.b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6710_frontal_med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0234" y="2859674"/>
            <a:ext cx="6107937" cy="3530159"/>
          </a:xfrm>
          <a:prstGeom prst="rect">
            <a:avLst/>
          </a:prstGeom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35000" y="0"/>
            <a:ext cx="76962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9600" i="1" dirty="0">
                <a:solidFill>
                  <a:srgbClr val="0099CC"/>
                </a:solidFill>
                <a:latin typeface="Haettenschweiler" pitchFamily="34" charset="0"/>
              </a:rPr>
              <a:t>CE-6710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BR" sz="1000" i="1" dirty="0">
              <a:latin typeface="Haettenschweiler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sz="3200" i="1" dirty="0">
                <a:latin typeface="Haettenschweiler" pitchFamily="34" charset="0"/>
              </a:rPr>
              <a:t>TESTADOR UNIVERSAL PARA SISTEMAS DE PROTEÇÃO, AUTOMAÇÃO, CONTROLE E MEDIÇÃO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78" y="1372990"/>
            <a:ext cx="3629611" cy="1779452"/>
          </a:xfrm>
          <a:prstGeom prst="rect">
            <a:avLst/>
          </a:prstGeom>
        </p:spPr>
      </p:pic>
      <p:pic>
        <p:nvPicPr>
          <p:cNvPr id="10" name="Imagem 9" descr="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628" y="4160597"/>
            <a:ext cx="1756828" cy="1363903"/>
          </a:xfrm>
          <a:prstGeom prst="rect">
            <a:avLst/>
          </a:prstGeom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381500" y="1147763"/>
            <a:ext cx="4192588" cy="41275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HARDWARES EXTERNOS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AUMENTA O NÚMERO DE CANAIS ANALÓGICOS  PERMITINDO O CONTROLE TOTAL DE MAIS 12 CANAIS ANALOGICOS EXTERNOS.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A CONEXÃO S1 PERMITE O CONTROLE DE MAIS 6 CANAIS ANÁLOGICOS EXTERNOS (CANAIS 11-16).  AUMENTA A AMPLITUDE E/OU A POTENCIA GERADA.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</a:rPr>
              <a:t>A CONEXÃO S2 PERMITE O CONTROLE DE MAIS 6 CANAIS ANÁLOGICOS EXTERNOS (CANAIS 17-22).  AUMENTA A AMPLITUDE E/OU A POTENCIA GERADA.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</a:rPr>
              <a:t>ESTAS CONEXÕES TAMBÉM PERMITEM A CONEXÃO DE ACESSÓRIOS, TAIS COMO:  EXPANÇÃO I/O, SIMULADORES DE ARCO, INTERFACE COM MEDIDORES, SIMULAÇÃO DE SINAIS DE BAIXO NÍVEL (ROGOWSKI), ETC.</a:t>
            </a:r>
          </a:p>
        </p:txBody>
      </p:sp>
      <p:sp>
        <p:nvSpPr>
          <p:cNvPr id="11270" name="Retângulo 12"/>
          <p:cNvSpPr>
            <a:spLocks noChangeArrowheads="1"/>
          </p:cNvSpPr>
          <p:nvPr/>
        </p:nvSpPr>
        <p:spPr bwMode="auto">
          <a:xfrm>
            <a:off x="3182938" y="1614488"/>
            <a:ext cx="485775" cy="39211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cxnSp>
        <p:nvCxnSpPr>
          <p:cNvPr id="11271" name="Conector de seta reta 14"/>
          <p:cNvCxnSpPr>
            <a:cxnSpLocks noChangeShapeType="1"/>
          </p:cNvCxnSpPr>
          <p:nvPr/>
        </p:nvCxnSpPr>
        <p:spPr bwMode="auto">
          <a:xfrm>
            <a:off x="3206750" y="2006600"/>
            <a:ext cx="0" cy="21621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40" y="1288585"/>
            <a:ext cx="3911111" cy="1917460"/>
          </a:xfrm>
          <a:prstGeom prst="rect">
            <a:avLst/>
          </a:prstGeom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305300" y="1147763"/>
            <a:ext cx="4435475" cy="33274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SAÍDA ESPECIAL ANALÓGICA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CALIBRADOR DE PROCESSO PARA SIMULAÇÕES DE SAÍDAS DE TRANSDUTORES E SINAIS DC DE BAIXO NÍVEL.</a:t>
            </a: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SINAIS DE CORRENTE DC </a:t>
            </a:r>
            <a:r>
              <a:rPr lang="pt-BR" sz="1300" b="1" u="sng" dirty="0">
                <a:latin typeface="Arial" charset="0"/>
                <a:cs typeface="+mn-cs"/>
              </a:rPr>
              <a:t>+</a:t>
            </a:r>
            <a:r>
              <a:rPr lang="pt-BR" sz="1300" b="1" dirty="0">
                <a:latin typeface="Arial" charset="0"/>
                <a:cs typeface="+mn-cs"/>
              </a:rPr>
              <a:t> </a:t>
            </a:r>
            <a:r>
              <a:rPr lang="pt-BR" sz="1300" b="1" dirty="0" smtClean="0">
                <a:latin typeface="Arial" charset="0"/>
                <a:cs typeface="+mn-cs"/>
              </a:rPr>
              <a:t>25 </a:t>
            </a:r>
            <a:r>
              <a:rPr lang="pt-BR" sz="1300" b="1" dirty="0">
                <a:latin typeface="Arial" charset="0"/>
                <a:cs typeface="+mn-cs"/>
              </a:rPr>
              <a:t>mA.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PRECISÃO: 0,01% DA LEITURA + 0,5%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SINAIS DE TENSÃO DC </a:t>
            </a:r>
            <a:r>
              <a:rPr lang="pt-BR" sz="1300" b="1" u="sng" dirty="0">
                <a:latin typeface="Arial" charset="0"/>
                <a:cs typeface="+mn-cs"/>
              </a:rPr>
              <a:t>+</a:t>
            </a:r>
            <a:r>
              <a:rPr lang="pt-BR" sz="1300" b="1" dirty="0">
                <a:latin typeface="Arial" charset="0"/>
                <a:cs typeface="+mn-cs"/>
              </a:rPr>
              <a:t> 10 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PRECISÃO: 0,01% DA LEITURA + 0,5%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pt-BR" sz="1300" b="1" dirty="0">
              <a:solidFill>
                <a:srgbClr val="007190"/>
              </a:solidFill>
              <a:latin typeface="Arial" charset="0"/>
              <a:cs typeface="+mn-cs"/>
            </a:endParaRPr>
          </a:p>
        </p:txBody>
      </p:sp>
      <p:sp>
        <p:nvSpPr>
          <p:cNvPr id="12294" name="Retângulo 11"/>
          <p:cNvSpPr>
            <a:spLocks noChangeArrowheads="1"/>
          </p:cNvSpPr>
          <p:nvPr/>
        </p:nvSpPr>
        <p:spPr bwMode="auto">
          <a:xfrm>
            <a:off x="3159125" y="1958975"/>
            <a:ext cx="487363" cy="49847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cxnSp>
        <p:nvCxnSpPr>
          <p:cNvPr id="12295" name="Conector de seta reta 13"/>
          <p:cNvCxnSpPr>
            <a:cxnSpLocks noChangeShapeType="1"/>
          </p:cNvCxnSpPr>
          <p:nvPr/>
        </p:nvCxnSpPr>
        <p:spPr bwMode="auto">
          <a:xfrm>
            <a:off x="3159125" y="2470150"/>
            <a:ext cx="0" cy="112871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9" name="Imagem 8" descr="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886" y="3712876"/>
            <a:ext cx="1789414" cy="170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93" y="1316718"/>
            <a:ext cx="3911111" cy="1917460"/>
          </a:xfrm>
          <a:prstGeom prst="rect">
            <a:avLst/>
          </a:prstGeom>
        </p:spPr>
      </p:pic>
      <p:pic>
        <p:nvPicPr>
          <p:cNvPr id="9" name="Imagem 8" descr="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6491" y="3906555"/>
            <a:ext cx="1738609" cy="1660469"/>
          </a:xfrm>
          <a:prstGeom prst="rect">
            <a:avLst/>
          </a:prstGeom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289963" y="927100"/>
            <a:ext cx="4417939" cy="555033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 ESPECIAL ANALÓGICA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PARA TESTES DE TRANSDUTORES DE CORRENTE, TENSÃO, FREQÜENCIA, </a:t>
            </a:r>
            <a:r>
              <a:rPr lang="pt-BR" sz="1300" b="1" dirty="0" smtClean="0">
                <a:latin typeface="Arial" charset="0"/>
                <a:cs typeface="+mn-cs"/>
              </a:rPr>
              <a:t>POTÊNCIA, ETC</a:t>
            </a:r>
            <a:r>
              <a:rPr lang="pt-BR" sz="1300" b="1" dirty="0">
                <a:latin typeface="Arial" charset="0"/>
                <a:cs typeface="+mn-cs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i="1" dirty="0">
                <a:latin typeface="Arial" charset="0"/>
                <a:cs typeface="+mn-cs"/>
              </a:rPr>
              <a:t> RANGE DE CORRENTE :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2mA /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25 mA.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DC </a:t>
            </a:r>
            <a:r>
              <a:rPr lang="pt-BR" sz="1200" b="1" dirty="0" smtClean="0">
                <a:latin typeface="Arial" charset="0"/>
                <a:cs typeface="+mn-cs"/>
              </a:rPr>
              <a:t>0,05% </a:t>
            </a:r>
            <a:r>
              <a:rPr lang="pt-BR" sz="1200" b="1" dirty="0">
                <a:latin typeface="Arial" charset="0"/>
                <a:cs typeface="+mn-cs"/>
              </a:rPr>
              <a:t>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AC:0,05%  DA LEITURA + 0,05%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</a:t>
            </a:r>
            <a:r>
              <a:rPr lang="pt-BR" sz="1200" b="1" i="1" dirty="0">
                <a:latin typeface="Arial" charset="0"/>
                <a:cs typeface="+mn-cs"/>
              </a:rPr>
              <a:t>RANGE DE CORRENTE :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100mA /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1A /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10A.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</a:t>
            </a:r>
            <a:r>
              <a:rPr lang="pt-BR" sz="1200" b="1" dirty="0">
                <a:latin typeface="Arial" charset="0"/>
              </a:rPr>
              <a:t> PRECISÃO DC:0,03%  DA LEITURA + 0,08%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AC:0,05%  DA LEITURA + 0,05%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</a:t>
            </a:r>
            <a:r>
              <a:rPr lang="pt-BR" sz="1200" b="1" i="1" dirty="0">
                <a:latin typeface="Arial" charset="0"/>
              </a:rPr>
              <a:t>RANGE DE TENSÃO : </a:t>
            </a:r>
            <a:r>
              <a:rPr lang="pt-BR" sz="1200" b="1" i="1" u="sng" dirty="0">
                <a:latin typeface="Arial" charset="0"/>
              </a:rPr>
              <a:t>+</a:t>
            </a:r>
            <a:r>
              <a:rPr lang="pt-BR" sz="1200" b="1" i="1" dirty="0">
                <a:latin typeface="Arial" charset="0"/>
              </a:rPr>
              <a:t> 1,0V / </a:t>
            </a:r>
            <a:r>
              <a:rPr lang="pt-BR" sz="1200" b="1" i="1" u="sng" dirty="0">
                <a:latin typeface="Arial" charset="0"/>
              </a:rPr>
              <a:t>+</a:t>
            </a:r>
            <a:r>
              <a:rPr lang="pt-BR" sz="1200" b="1" i="1" dirty="0">
                <a:latin typeface="Arial" charset="0"/>
              </a:rPr>
              <a:t> 10V.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DC </a:t>
            </a:r>
            <a:r>
              <a:rPr lang="pt-BR" sz="1200" b="1" dirty="0" smtClean="0">
                <a:latin typeface="Arial" charset="0"/>
              </a:rPr>
              <a:t>0,05% </a:t>
            </a:r>
            <a:r>
              <a:rPr lang="pt-BR" sz="1200" b="1" dirty="0">
                <a:latin typeface="Arial" charset="0"/>
              </a:rPr>
              <a:t>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AC:0,05%  DA LEITURA + 0,05%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</a:t>
            </a:r>
            <a:r>
              <a:rPr lang="pt-BR" sz="1200" b="1" i="1" dirty="0">
                <a:latin typeface="Arial" charset="0"/>
              </a:rPr>
              <a:t>RANGE DE TENSÃO: </a:t>
            </a:r>
            <a:r>
              <a:rPr lang="pt-BR" sz="1200" b="1" i="1" u="sng" dirty="0">
                <a:latin typeface="Arial" charset="0"/>
              </a:rPr>
              <a:t>+</a:t>
            </a:r>
            <a:r>
              <a:rPr lang="pt-BR" sz="1200" b="1" i="1" dirty="0">
                <a:latin typeface="Arial" charset="0"/>
              </a:rPr>
              <a:t> 100mV.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DC:0,03%  DA LEITURA + 0,05%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AC:0,1%  DA LEITURA + 0,1%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</a:t>
            </a:r>
            <a:r>
              <a:rPr lang="pt-BR" sz="1200" b="1" i="1" dirty="0">
                <a:latin typeface="Arial" charset="0"/>
              </a:rPr>
              <a:t>RANGE DE TENSÃO: </a:t>
            </a:r>
            <a:r>
              <a:rPr lang="pt-BR" sz="1200" b="1" i="1" u="sng" dirty="0">
                <a:latin typeface="Arial" charset="0"/>
              </a:rPr>
              <a:t>+</a:t>
            </a:r>
            <a:r>
              <a:rPr lang="pt-BR" sz="1200" b="1" i="1" dirty="0">
                <a:latin typeface="Arial" charset="0"/>
              </a:rPr>
              <a:t> 10mV.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DC:0,05%  DA LEITURA + 0,15%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</a:rPr>
              <a:t> PRECISÃO AC:0,05%  DA LEITURA + 0,2% DO RANGE.</a:t>
            </a:r>
            <a:endParaRPr lang="pt-BR" sz="1200" b="1" dirty="0">
              <a:latin typeface="Arial" charset="0"/>
              <a:cs typeface="+mn-cs"/>
            </a:endParaRPr>
          </a:p>
        </p:txBody>
      </p:sp>
      <p:sp>
        <p:nvSpPr>
          <p:cNvPr id="13318" name="Retângulo 8"/>
          <p:cNvSpPr>
            <a:spLocks noChangeArrowheads="1"/>
          </p:cNvSpPr>
          <p:nvPr/>
        </p:nvSpPr>
        <p:spPr bwMode="auto">
          <a:xfrm>
            <a:off x="3182938" y="2457450"/>
            <a:ext cx="485775" cy="5715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cxnSp>
        <p:nvCxnSpPr>
          <p:cNvPr id="13319" name="Conector de seta reta 14"/>
          <p:cNvCxnSpPr>
            <a:cxnSpLocks noChangeShapeType="1"/>
          </p:cNvCxnSpPr>
          <p:nvPr/>
        </p:nvCxnSpPr>
        <p:spPr bwMode="auto">
          <a:xfrm>
            <a:off x="3206750" y="3005138"/>
            <a:ext cx="0" cy="901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5750" y="1209675"/>
            <a:ext cx="8504238" cy="5019424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INSTRUMENTAÇÃO VIRTUAL</a:t>
            </a:r>
            <a:r>
              <a:rPr lang="pt-BR" i="1" dirty="0">
                <a:latin typeface="Haettenschweiler" pitchFamily="34" charset="0"/>
                <a:cs typeface="+mn-cs"/>
              </a:rPr>
              <a:t> </a:t>
            </a:r>
            <a:br>
              <a:rPr lang="pt-BR" i="1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No CE-6710 nenhum controle do equipamento é feito no painel. Todas as operações são feitas via software utilizando o conceito de instrumentação virtual. O instrumento possui também medição em tempo real de todos os sinais gerados. Tudo isso oferece ao cliente mais segurança e confiabilidade na hora de realizar seus testes</a:t>
            </a:r>
            <a:r>
              <a:rPr lang="pt-BR" b="1" dirty="0">
                <a:latin typeface="Haettenschweiler" pitchFamily="34" charset="0"/>
                <a:cs typeface="+mn-cs"/>
              </a:rPr>
              <a:t>.</a:t>
            </a:r>
            <a:endParaRPr lang="pt-BR" sz="20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i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SUPORTE </a:t>
            </a:r>
            <a:r>
              <a:rPr lang="pt-BR" b="1" i="1" dirty="0" smtClean="0">
                <a:latin typeface="Arial" charset="0"/>
                <a:cs typeface="+mn-cs"/>
              </a:rPr>
              <a:t>TÉCNICO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Por email.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Telefone.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WhatsApp.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Acesso Remoto.</a:t>
            </a:r>
            <a:endParaRPr lang="pt-BR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MANUTENÇÃO E TREINAMENTO NO BRASIL</a:t>
            </a:r>
            <a:r>
              <a:rPr lang="pt-BR" sz="1800" dirty="0">
                <a:latin typeface="Haettenschweiler" pitchFamily="34" charset="0"/>
                <a:cs typeface="+mn-cs"/>
              </a:rPr>
              <a:t> </a:t>
            </a:r>
            <a:br>
              <a:rPr lang="pt-BR" sz="18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Desde 1984 no mercado, a </a:t>
            </a:r>
            <a:r>
              <a:rPr lang="pt-BR" b="1" cap="all" dirty="0">
                <a:latin typeface="Arial" charset="0"/>
                <a:cs typeface="+mn-cs"/>
              </a:rPr>
              <a:t>Conprove</a:t>
            </a:r>
            <a:r>
              <a:rPr lang="pt-BR" b="1" dirty="0">
                <a:latin typeface="Arial" charset="0"/>
                <a:cs typeface="+mn-cs"/>
              </a:rPr>
              <a:t> oferece treinamento e toda a manutenção do equipamento aqui mesmo no Brasil e mais, oferece garantia de 1 ano ou 2 anos (garantia expandida) contra defeitos de fabricação do equipamento. A manutenção nacional se torna mais rápida e econômica.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GERENCIAMENTO DOS RESULTADO DOS TESTES</a:t>
            </a:r>
            <a:r>
              <a:rPr lang="pt-BR" sz="2400" dirty="0">
                <a:latin typeface="Haettenschweiler" pitchFamily="34" charset="0"/>
                <a:cs typeface="+mn-cs"/>
              </a:rPr>
              <a:t> </a:t>
            </a:r>
            <a:br>
              <a:rPr lang="pt-BR" sz="24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Permite a análise e o planejamento da manutenção baseando-se no histórico dos resultados dos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2062"/>
          <p:cNvSpPr txBox="1">
            <a:spLocks noChangeArrowheads="1"/>
          </p:cNvSpPr>
          <p:nvPr/>
        </p:nvSpPr>
        <p:spPr bwMode="auto">
          <a:xfrm>
            <a:off x="349250" y="1323975"/>
            <a:ext cx="8504238" cy="4403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GRANDE VARIEDADE DE SOFTWARES</a:t>
            </a:r>
            <a:r>
              <a:rPr lang="pt-BR" sz="2000" b="1" i="1" dirty="0" smtClean="0">
                <a:latin typeface="Arial" charset="0"/>
                <a:cs typeface="+mn-cs"/>
              </a:rPr>
              <a:t/>
            </a:r>
            <a:br>
              <a:rPr lang="pt-BR" sz="2000" b="1" i="1" dirty="0" smtClean="0">
                <a:latin typeface="Arial" charset="0"/>
                <a:cs typeface="+mn-cs"/>
              </a:rPr>
            </a:br>
            <a:endParaRPr lang="pt-BR" sz="2000" b="1" i="1" dirty="0" smtClean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dirty="0" smtClean="0">
                <a:latin typeface="Arial" charset="0"/>
                <a:cs typeface="+mn-cs"/>
              </a:rPr>
              <a:t>O CE 6710 conta atualmente com 26 softwares com as mais diversas funções desenvolvidas para testes em relés, transdutores e medidores, geração de sinais, harmônicas, simulações, medições, análise de qualidade de energia, oscilografia e gerenciamento da manutenção de relés.</a:t>
            </a:r>
          </a:p>
          <a:p>
            <a:pPr>
              <a:spcBef>
                <a:spcPct val="50000"/>
              </a:spcBef>
              <a:defRPr/>
            </a:pPr>
            <a:r>
              <a:rPr lang="pt-BR" b="1" i="1" dirty="0" smtClean="0">
                <a:latin typeface="Arial" charset="0"/>
                <a:cs typeface="+mn-cs"/>
              </a:rPr>
              <a:t>E MAIS: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RELÁTORIOS QUE PODEM SER IMPRESSOS E EXPORTADOS PARA O MS WORD</a:t>
            </a:r>
            <a:r>
              <a:rPr lang="pt-BR" b="1" i="1" baseline="30000" dirty="0" smtClean="0">
                <a:latin typeface="Arial" charset="0"/>
                <a:cs typeface="+mn-cs"/>
              </a:rPr>
              <a:t>®</a:t>
            </a:r>
            <a:r>
              <a:rPr lang="pt-BR" b="1" i="1" dirty="0" smtClean="0">
                <a:latin typeface="Arial" charset="0"/>
                <a:cs typeface="+mn-cs"/>
              </a:rPr>
              <a:t> OU .PDF;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REALIZA TESTES MANUAIS E AUTOMÁTICOS EM RELÉS;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CALIBRAÇÃO DO INSTRUMENTO VIA SOFTWARE;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TODOS OS SOFTWARES COM TELAS EM PORTUGUÊS, INGLÊS OU ESPANHOL;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MANUAL EM PORTUGUÊS;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SAÍDA PARA AMPLIFICADOR EXTERNO;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REPRODUÇÃO DE ARQUIVOS COMTRADE </a:t>
            </a:r>
            <a:r>
              <a:rPr lang="pt-BR" b="1" i="1" dirty="0" smtClean="0">
                <a:latin typeface="Arial" charset="0"/>
                <a:cs typeface="+mn-cs"/>
              </a:rPr>
              <a:t>, ATP E PCAP;</a:t>
            </a:r>
            <a:endParaRPr lang="pt-BR" b="1" i="1" dirty="0" smtClean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 smtClean="0">
                <a:latin typeface="Arial" charset="0"/>
                <a:cs typeface="+mn-cs"/>
              </a:rPr>
              <a:t> EXCELENTE </a:t>
            </a:r>
            <a:r>
              <a:rPr lang="pt-BR" b="1" i="1" dirty="0" smtClean="0">
                <a:latin typeface="Arial" charset="0"/>
                <a:cs typeface="+mn-cs"/>
              </a:rPr>
              <a:t>CUSTO-BENEFÍCIO</a:t>
            </a:r>
            <a:r>
              <a:rPr lang="pt-BR" b="1" i="1" dirty="0" smtClean="0">
                <a:latin typeface="Arial" charset="0"/>
                <a:cs typeface="+mn-cs"/>
              </a:rPr>
              <a:t>.</a:t>
            </a:r>
            <a:endParaRPr lang="pt-BR" b="1" i="1" dirty="0">
              <a:latin typeface="Arial" charset="0"/>
              <a:cs typeface="+mn-cs"/>
            </a:endParaRPr>
          </a:p>
        </p:txBody>
      </p:sp>
      <p:sp>
        <p:nvSpPr>
          <p:cNvPr id="15363" name="Text Box 2061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74688" y="320675"/>
            <a:ext cx="7696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INSTRUMENTO</a:t>
            </a:r>
          </a:p>
          <a:p>
            <a:pPr>
              <a:spcBef>
                <a:spcPct val="50000"/>
              </a:spcBef>
            </a:pPr>
            <a:endParaRPr lang="pt-BR" sz="1000" dirty="0">
              <a:latin typeface="Haettenschweiler" pitchFamily="34" charset="0"/>
            </a:endParaRPr>
          </a:p>
          <a:p>
            <a:pPr>
              <a:spcBef>
                <a:spcPct val="50000"/>
              </a:spcBef>
            </a:pPr>
            <a:endParaRPr lang="pt-BR" sz="4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pt-BR" b="1" i="1" dirty="0">
                <a:latin typeface="Arial" charset="0"/>
              </a:rPr>
              <a:t>SEGUE ABAIXO ALGUMAS DAS FUNÇÕES QUE O CE6710 É CAPAZ DE TESTAR:</a:t>
            </a:r>
            <a:endParaRPr lang="pt-BR" b="1" i="1" dirty="0">
              <a:solidFill>
                <a:srgbClr val="FF3300"/>
              </a:solidFill>
              <a:latin typeface="Arial" charset="0"/>
            </a:endParaRPr>
          </a:p>
        </p:txBody>
      </p:sp>
      <p:graphicFrame>
        <p:nvGraphicFramePr>
          <p:cNvPr id="46361" name="Group 281"/>
          <p:cNvGraphicFramePr>
            <a:graphicFrameLocks noGrp="1"/>
          </p:cNvGraphicFramePr>
          <p:nvPr/>
        </p:nvGraphicFramePr>
        <p:xfrm>
          <a:off x="447675" y="1801813"/>
          <a:ext cx="4087813" cy="4434840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ANSI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Distância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Sobreexcitação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Perda de Campo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Balanceamento de Corrente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Seqüência de Fase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Seqüência Incompleta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Sobrecarga Térmica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Instantâneo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Falha de Disjuntor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50BF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Temporizado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Fator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378" name="Group 298"/>
          <p:cNvGraphicFramePr>
            <a:graphicFrameLocks noGrp="1"/>
          </p:cNvGraphicFramePr>
          <p:nvPr/>
        </p:nvGraphicFramePr>
        <p:xfrm>
          <a:off x="4621213" y="1804988"/>
          <a:ext cx="4087813" cy="4198496"/>
        </p:xfrm>
        <a:graphic>
          <a:graphicData uri="http://schemas.openxmlformats.org/drawingml/2006/table">
            <a:tbl>
              <a:tblPr/>
              <a:tblGrid>
                <a:gridCol w="2863850"/>
                <a:gridCol w="1223963"/>
              </a:tblGrid>
              <a:tr h="358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ANSI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Detecção de Terra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Corrente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 por Oscilação de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Ângulo ou Falta de Sincronismo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Religamento Automático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Fio Piloto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Diferencial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 e Potência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Desligamento (Trip)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6710_fr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00" y="3188663"/>
            <a:ext cx="2298700" cy="1327654"/>
          </a:xfrm>
          <a:prstGeom prst="rect">
            <a:avLst/>
          </a:prstGeom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TESTES </a:t>
            </a:r>
            <a:r>
              <a:rPr lang="pt-BR" sz="2800" dirty="0" smtClean="0"/>
              <a:t> </a:t>
            </a:r>
            <a:r>
              <a:rPr lang="pt-BR" sz="3600" dirty="0" smtClean="0"/>
              <a:t>DO BARRAMENTO DE PROCESSO  IEC 61850-9-2</a:t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9874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CE 6710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O CE 6710 PODE SER UTILIZIZADO PARA TESTES DO BARRAMENTO DE PROCESSO, TANTO PARA CONFIGURAÇÃO DO PAC UTILIZANDO SAMUs OU NCIT/MUs.</a:t>
            </a:r>
          </a:p>
        </p:txBody>
      </p:sp>
      <p:pic>
        <p:nvPicPr>
          <p:cNvPr id="17413" name="Imagem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8" t="41475" r="64302" b="17857"/>
          <a:stretch>
            <a:fillRect/>
          </a:stretch>
        </p:blipFill>
        <p:spPr bwMode="auto">
          <a:xfrm>
            <a:off x="228600" y="2886075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21" t="43031" r="55006" b="41400"/>
          <a:stretch>
            <a:fillRect/>
          </a:stretch>
        </p:blipFill>
        <p:spPr bwMode="auto">
          <a:xfrm>
            <a:off x="7177088" y="3224213"/>
            <a:ext cx="139541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CaixaDeTexto 15"/>
          <p:cNvSpPr txBox="1">
            <a:spLocks noChangeArrowheads="1"/>
          </p:cNvSpPr>
          <p:nvPr/>
        </p:nvSpPr>
        <p:spPr bwMode="auto">
          <a:xfrm>
            <a:off x="1581150" y="2819400"/>
            <a:ext cx="117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/>
              <a:t>Primário (Analógico)</a:t>
            </a:r>
          </a:p>
        </p:txBody>
      </p:sp>
      <p:sp>
        <p:nvSpPr>
          <p:cNvPr id="17416" name="CaixaDeTexto 44"/>
          <p:cNvSpPr txBox="1">
            <a:spLocks noChangeArrowheads="1"/>
          </p:cNvSpPr>
          <p:nvPr/>
        </p:nvSpPr>
        <p:spPr bwMode="auto">
          <a:xfrm>
            <a:off x="0" y="2590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 dirty="0"/>
              <a:t>NCIT/MU</a:t>
            </a:r>
          </a:p>
        </p:txBody>
      </p:sp>
      <p:sp>
        <p:nvSpPr>
          <p:cNvPr id="17417" name="CaixaDeTexto 45"/>
          <p:cNvSpPr txBox="1">
            <a:spLocks noChangeArrowheads="1"/>
          </p:cNvSpPr>
          <p:nvPr/>
        </p:nvSpPr>
        <p:spPr bwMode="auto">
          <a:xfrm>
            <a:off x="7467600" y="2905125"/>
            <a:ext cx="923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b="1" dirty="0"/>
              <a:t>SAMU</a:t>
            </a:r>
          </a:p>
        </p:txBody>
      </p:sp>
      <p:sp>
        <p:nvSpPr>
          <p:cNvPr id="17418" name="CaixaDeTexto 46"/>
          <p:cNvSpPr txBox="1">
            <a:spLocks noChangeArrowheads="1"/>
          </p:cNvSpPr>
          <p:nvPr/>
        </p:nvSpPr>
        <p:spPr bwMode="auto">
          <a:xfrm>
            <a:off x="5667375" y="2847975"/>
            <a:ext cx="117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/>
              <a:t>Secundário (Analógico)</a:t>
            </a:r>
          </a:p>
        </p:txBody>
      </p:sp>
      <p:sp>
        <p:nvSpPr>
          <p:cNvPr id="17419" name="Seta para baixo 11"/>
          <p:cNvSpPr>
            <a:spLocks noChangeArrowheads="1"/>
          </p:cNvSpPr>
          <p:nvPr/>
        </p:nvSpPr>
        <p:spPr bwMode="auto">
          <a:xfrm rot="5400000">
            <a:off x="1885950" y="27940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0" name="Seta para baixo 11"/>
          <p:cNvSpPr>
            <a:spLocks noChangeArrowheads="1"/>
          </p:cNvSpPr>
          <p:nvPr/>
        </p:nvSpPr>
        <p:spPr bwMode="auto">
          <a:xfrm rot="16200000" flipH="1">
            <a:off x="1962150" y="34798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1" name="CaixaDeTexto 61"/>
          <p:cNvSpPr txBox="1">
            <a:spLocks noChangeArrowheads="1"/>
          </p:cNvSpPr>
          <p:nvPr/>
        </p:nvSpPr>
        <p:spPr bwMode="auto">
          <a:xfrm>
            <a:off x="1514475" y="441007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sp>
        <p:nvSpPr>
          <p:cNvPr id="17422" name="Seta para baixo 11"/>
          <p:cNvSpPr>
            <a:spLocks noChangeArrowheads="1"/>
          </p:cNvSpPr>
          <p:nvPr/>
        </p:nvSpPr>
        <p:spPr bwMode="auto">
          <a:xfrm rot="16200000" flipH="1">
            <a:off x="6153150" y="27940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3" name="Seta para baixo 11"/>
          <p:cNvSpPr>
            <a:spLocks noChangeArrowheads="1"/>
          </p:cNvSpPr>
          <p:nvPr/>
        </p:nvSpPr>
        <p:spPr bwMode="auto">
          <a:xfrm rot="5400000">
            <a:off x="6153150" y="353695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4" name="CaixaDeTexto 64"/>
          <p:cNvSpPr txBox="1">
            <a:spLocks noChangeArrowheads="1"/>
          </p:cNvSpPr>
          <p:nvPr/>
        </p:nvSpPr>
        <p:spPr bwMode="auto">
          <a:xfrm>
            <a:off x="5867400" y="4476750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sp>
        <p:nvSpPr>
          <p:cNvPr id="17425" name="Seta para baixo 11"/>
          <p:cNvSpPr>
            <a:spLocks noChangeArrowheads="1"/>
          </p:cNvSpPr>
          <p:nvPr/>
        </p:nvSpPr>
        <p:spPr bwMode="auto">
          <a:xfrm>
            <a:off x="3906838" y="4692650"/>
            <a:ext cx="355600" cy="931863"/>
          </a:xfrm>
          <a:prstGeom prst="downArrow">
            <a:avLst>
              <a:gd name="adj1" fmla="val 50000"/>
              <a:gd name="adj2" fmla="val 50021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7427" name="CaixaDeTexto 46"/>
          <p:cNvSpPr txBox="1">
            <a:spLocks noChangeArrowheads="1"/>
          </p:cNvSpPr>
          <p:nvPr/>
        </p:nvSpPr>
        <p:spPr bwMode="auto">
          <a:xfrm>
            <a:off x="4852988" y="4967288"/>
            <a:ext cx="11715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/>
              <a:t>GOOSE ou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dirty="0"/>
              <a:t>Contato</a:t>
            </a:r>
          </a:p>
        </p:txBody>
      </p:sp>
      <p:sp>
        <p:nvSpPr>
          <p:cNvPr id="17428" name="CaixaDeTexto 64"/>
          <p:cNvSpPr txBox="1">
            <a:spLocks noChangeArrowheads="1"/>
          </p:cNvSpPr>
          <p:nvPr/>
        </p:nvSpPr>
        <p:spPr bwMode="auto">
          <a:xfrm>
            <a:off x="3035300" y="502602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/>
              <a:t>SV</a:t>
            </a:r>
            <a:r>
              <a:rPr lang="pt-BR" sz="800" dirty="0"/>
              <a:t> </a:t>
            </a:r>
          </a:p>
        </p:txBody>
      </p:sp>
      <p:pic>
        <p:nvPicPr>
          <p:cNvPr id="17429" name="Picture 2" descr="http://upload.wikimedia.org/wikipedia/commons/thumb/c/c2/Protective_relay.jpg/220px-Protective_relay.jpg"/>
          <p:cNvPicPr>
            <a:picLocks noChangeAspect="1" noChangeArrowheads="1"/>
          </p:cNvPicPr>
          <p:nvPr/>
        </p:nvPicPr>
        <p:blipFill>
          <a:blip r:embed="rId5" cstate="print"/>
          <a:srcRect l="8630" t="6671" r="9860" b="19453"/>
          <a:stretch>
            <a:fillRect/>
          </a:stretch>
        </p:blipFill>
        <p:spPr bwMode="auto">
          <a:xfrm>
            <a:off x="3941763" y="5689600"/>
            <a:ext cx="9112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ta para cima e para baixo 22"/>
          <p:cNvSpPr/>
          <p:nvPr/>
        </p:nvSpPr>
        <p:spPr bwMode="auto">
          <a:xfrm>
            <a:off x="4432300" y="4648200"/>
            <a:ext cx="355600" cy="990600"/>
          </a:xfrm>
          <a:prstGeom prst="upDown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xfrm>
            <a:off x="466725" y="0"/>
            <a:ext cx="8229600" cy="62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TESTES </a:t>
            </a:r>
            <a:r>
              <a:rPr lang="pt-BR" sz="2800" dirty="0" smtClean="0"/>
              <a:t> </a:t>
            </a:r>
            <a:r>
              <a:rPr lang="pt-BR" sz="3600" dirty="0" smtClean="0"/>
              <a:t>DO BARRAMENTO DE PROCESSO  IEC 61850-9-2</a:t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24" name="Rectangle 2053"/>
          <p:cNvSpPr txBox="1">
            <a:spLocks noChangeArrowheads="1"/>
          </p:cNvSpPr>
          <p:nvPr/>
        </p:nvSpPr>
        <p:spPr bwMode="auto">
          <a:xfrm>
            <a:off x="133350" y="1438275"/>
            <a:ext cx="508635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TESTES: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 Perda de sincronismo;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 Perda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Resposta em frequência;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Tempo de atraso da digitalização;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Precisão;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Conformidade da formatação da informação;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integração (Interoperabilidade);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NCIT/MU e SAMU;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funcional 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Teste de comunicação (link, sobrecarga).</a:t>
            </a:r>
            <a:endParaRPr lang="pt-BR" sz="2400" kern="0" dirty="0">
              <a:latin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6563" y="677863"/>
            <a:ext cx="8421687" cy="8032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CE 6710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TESTES DO BARRAMENTO DE PROCESSO EM CONFORMIDADE COM AS NORMAS IEC 61869-9 e IEC 61850-9-2</a:t>
            </a:r>
          </a:p>
        </p:txBody>
      </p:sp>
      <p:sp>
        <p:nvSpPr>
          <p:cNvPr id="5" name="Rectangle 2053"/>
          <p:cNvSpPr txBox="1">
            <a:spLocks noChangeArrowheads="1"/>
          </p:cNvSpPr>
          <p:nvPr/>
        </p:nvSpPr>
        <p:spPr bwMode="auto">
          <a:xfrm>
            <a:off x="4810125" y="1438275"/>
            <a:ext cx="4333875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Características 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Permite sincronismo de tempo (mesma fonte de sincronismo para a mala de teste e o objeto de teste);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Capacidade de simular mensagem (modo,qualidade);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Configuração do teste via arquivos SCD, CID, etc... 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Injeção de sinais analógicos de primário e secundário;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Envio e recebimento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  <a:cs typeface="Arial" pitchFamily="34" charset="0"/>
              </a:rPr>
              <a:t>Sinais binários (entrada/saída</a:t>
            </a:r>
            <a:r>
              <a:rPr lang="pt-BR" sz="2000" kern="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Potência </a:t>
            </a:r>
            <a:r>
              <a:rPr lang="pt-BR" dirty="0" smtClean="0"/>
              <a:t> Dos Canais 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0" y="1047575"/>
            <a:ext cx="7543800" cy="537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1287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CTC –</a:t>
            </a:r>
            <a:r>
              <a:rPr lang="pt-BR" dirty="0" smtClean="0"/>
              <a:t>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CONPROVE TEST CENTER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Gerenciador dos softwares manuais, automáticos e de apoio.</a:t>
            </a:r>
            <a:b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pt-BR" sz="1400" b="1" i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Espaço Reservado para Conteúdo 6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6141" y="1600200"/>
            <a:ext cx="5103659" cy="4840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6000" dirty="0" smtClean="0">
                <a:solidFill>
                  <a:srgbClr val="0099CC"/>
                </a:solidFill>
              </a:rPr>
              <a:t>APLICAÇÕES</a:t>
            </a:r>
            <a:r>
              <a:rPr lang="pt-BR" dirty="0" smtClean="0"/>
              <a:t> DO EQUIPAMENTO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049588"/>
          </a:xfr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sz="2400" b="1" i="1" dirty="0" smtClean="0">
                <a:latin typeface="Arial" charset="0"/>
              </a:rPr>
              <a:t>CE-6710</a:t>
            </a:r>
          </a:p>
          <a:p>
            <a:pPr marL="0">
              <a:spcBef>
                <a:spcPct val="50000"/>
              </a:spcBef>
              <a:buFontTx/>
              <a:buNone/>
              <a:defRPr/>
            </a:pPr>
            <a:r>
              <a:rPr lang="pt-BR" sz="1600" b="1" i="1" dirty="0" smtClean="0">
                <a:latin typeface="Arial" charset="0"/>
              </a:rPr>
              <a:t>O CE-6710  É UM EQUIPAMENTO MULTIFUNCIONAL QUE AGREGA DIVERSAS FUNÇÕES EM UMA ÚNICA CAIXA PERMITINDO TESTES EM: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pt-BR" sz="1600" b="1" i="1" dirty="0">
              <a:latin typeface="Arial" charset="0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RELÉS (IED’S);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MEDIDORES;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QUALÍMETROS;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TRANSDUTORES.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19100" y="1857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RECURSOS DE SOFTWARE – </a:t>
            </a:r>
            <a:r>
              <a:rPr lang="pt-BR" sz="3200" kern="1200" dirty="0" smtClean="0">
                <a:solidFill>
                  <a:schemeClr val="tx1"/>
                </a:solidFill>
              </a:rPr>
              <a:t>QUICK 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870075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Quick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>
                <a:cs typeface="Arial" charset="0"/>
              </a:rPr>
              <a:t>Desenvolvido para realizar testes manuais em relés e transdutores, o software Manual permite a geração simultânea de </a:t>
            </a:r>
            <a:r>
              <a:rPr lang="pt-BR" dirty="0" smtClean="0">
                <a:cs typeface="Arial" charset="0"/>
              </a:rPr>
              <a:t>10 </a:t>
            </a:r>
            <a:r>
              <a:rPr lang="pt-BR" dirty="0">
                <a:cs typeface="Arial" charset="0"/>
              </a:rPr>
              <a:t>canais com conteúdo harmônico de até a 50ª ordem. Podendo ser </a:t>
            </a:r>
            <a:r>
              <a:rPr lang="pt-BR" dirty="0" smtClean="0">
                <a:cs typeface="Arial" charset="0"/>
              </a:rPr>
              <a:t> 6 de corrente e 4 de </a:t>
            </a:r>
            <a:r>
              <a:rPr lang="pt-BR" dirty="0">
                <a:cs typeface="Arial" charset="0"/>
              </a:rPr>
              <a:t>tensão.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Mostra o estados das entradas binárias e mgs GOOSES, as formas de ondas dos sinais gerados</a:t>
            </a:r>
            <a:r>
              <a:rPr lang="pt-BR" dirty="0" smtClean="0">
                <a:cs typeface="Arial" charset="0"/>
              </a:rPr>
              <a:t>, acumulações dos sinais medidos, </a:t>
            </a:r>
            <a:r>
              <a:rPr lang="pt-BR" dirty="0">
                <a:cs typeface="Arial" charset="0"/>
              </a:rPr>
              <a:t>fasores, harmônicas, análise gráfica das proteções </a:t>
            </a:r>
            <a:r>
              <a:rPr lang="pt-BR" dirty="0" smtClean="0">
                <a:cs typeface="Arial" charset="0"/>
              </a:rPr>
              <a:t>avaliações gerais, avaliações  do tempo de transferência de msg GOOSES e erros SV.</a:t>
            </a:r>
            <a:endParaRPr lang="pt-BR" dirty="0"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753100" y="5143500"/>
            <a:ext cx="257651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</a:rPr>
              <a:t>Facilidades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Análise gráfica dos teste das funções de Corrente x Tempo, Tensão x Tempo, Diferencial, Restrição de Harmônicas e </a:t>
            </a:r>
            <a:r>
              <a:rPr lang="pt-BR" dirty="0" smtClean="0">
                <a:cs typeface="Arial" charset="0"/>
              </a:rPr>
              <a:t>Direcionais de: </a:t>
            </a:r>
            <a:r>
              <a:rPr lang="pt-BR" dirty="0">
                <a:cs typeface="Arial" charset="0"/>
              </a:rPr>
              <a:t>Sobrecorrente , Potência e </a:t>
            </a:r>
            <a:r>
              <a:rPr lang="pt-BR" dirty="0" smtClean="0">
                <a:cs typeface="Arial" charset="0"/>
              </a:rPr>
              <a:t>Impedância, e Frequência.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96620" y="5458460"/>
            <a:ext cx="4518025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Geração de sinais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Geração em 50 ou 60Hz, possui 2 cronômetros para monitoramento, sendo possível utilizar lógicas tanto no disparo como na parada do cronômetro. Incremento automático tanto na amplitude como no ângulo dos sinais gerados.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7" name="Imagem 6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900" y="1097429"/>
            <a:ext cx="6997700" cy="370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2532" name="Imagem 6" descr="fig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75" y="3602038"/>
            <a:ext cx="31972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9" descr="fig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4764088"/>
            <a:ext cx="38211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3600" y="1173163"/>
            <a:ext cx="265747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Sobrecorrente</a:t>
            </a:r>
          </a:p>
          <a:p>
            <a:pPr algn="just">
              <a:defRPr/>
            </a:pPr>
            <a:r>
              <a:rPr lang="pt-BR" dirty="0"/>
              <a:t>Na função temporizada compara os valores obtidos com diversas normas, permite que o usuário digitalize novas curvas. Analisa os tempos de atuação assim como a corrente de acordo com os erros definidos pelo fabricante do relé. Permite a captura dos pontos testados e gera relatórios automáticos.</a:t>
            </a:r>
          </a:p>
        </p:txBody>
      </p:sp>
      <p:pic>
        <p:nvPicPr>
          <p:cNvPr id="9" name="Espaço Reservado para Conteúdo 8" descr="0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1262" y="1066801"/>
            <a:ext cx="4820430" cy="360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43700" y="1706563"/>
            <a:ext cx="2230438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Subcorrente</a:t>
            </a:r>
          </a:p>
          <a:p>
            <a:pPr algn="just">
              <a:defRPr/>
            </a:pPr>
            <a:r>
              <a:rPr lang="pt-BR" dirty="0"/>
              <a:t> Analisa os tempos de atuação assim como a corrente de acordo com os erros definidos pelo fabricante do relé. Permite a captura dos pontos testados e gera relatórios automáticos.</a:t>
            </a:r>
          </a:p>
        </p:txBody>
      </p:sp>
      <p:pic>
        <p:nvPicPr>
          <p:cNvPr id="6" name="Espaço Reservado para Conteúdo 5" descr="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942" y="1695450"/>
            <a:ext cx="6149608" cy="4614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Sobretensão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883400" y="1284288"/>
            <a:ext cx="2247900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</a:t>
            </a:r>
            <a:r>
              <a:rPr lang="pt-BR" dirty="0" smtClean="0"/>
              <a:t>funções. </a:t>
            </a:r>
            <a:r>
              <a:rPr lang="pt-BR" dirty="0"/>
              <a:t>O usuário pode capturar os pontos testados assim como gerar relatórios.</a:t>
            </a:r>
          </a:p>
        </p:txBody>
      </p:sp>
      <p:pic>
        <p:nvPicPr>
          <p:cNvPr id="6" name="Imagem 5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210912"/>
            <a:ext cx="6735115" cy="502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Subtensão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05625" y="1303338"/>
            <a:ext cx="204787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</a:t>
            </a:r>
            <a:r>
              <a:rPr lang="pt-BR" dirty="0" smtClean="0"/>
              <a:t>funções. </a:t>
            </a:r>
            <a:r>
              <a:rPr lang="pt-BR" dirty="0"/>
              <a:t>Permite captura dos pontos testados assim como geração automática de relatórios.</a:t>
            </a:r>
          </a:p>
        </p:txBody>
      </p:sp>
      <p:pic>
        <p:nvPicPr>
          <p:cNvPr id="5" name="Imagem 4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690" y="1217259"/>
            <a:ext cx="6498542" cy="485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Diferencial</a:t>
            </a:r>
          </a:p>
        </p:txBody>
      </p:sp>
      <p:pic>
        <p:nvPicPr>
          <p:cNvPr id="5" name="Imagem 4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37" y="1271238"/>
            <a:ext cx="6811326" cy="500132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848350" y="2805113"/>
            <a:ext cx="32956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Diferencial</a:t>
            </a:r>
          </a:p>
          <a:p>
            <a:pPr algn="just">
              <a:defRPr/>
            </a:pPr>
            <a:r>
              <a:rPr lang="pt-BR" dirty="0"/>
              <a:t>O usuário consegue levantar as características do slope 1 e do slope 2. Analisa valores de amplitude e tempo de atuação das funções instantâneas. Admite a captura dos pontos testados assim como geração automática de relatórios.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Restrição de Harmônicas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4800" y="1541463"/>
            <a:ext cx="23622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Restrição de Harmônica</a:t>
            </a:r>
          </a:p>
          <a:p>
            <a:pPr algn="just">
              <a:defRPr/>
            </a:pPr>
            <a:r>
              <a:rPr lang="pt-BR" dirty="0"/>
              <a:t>Permite teste para harmônicas de segunda, terceira e quinta ordens. Faz a analise da região de transição entre o bloqueio e operação da função diferencial. Pode-se capturar os pontos testados assim como gerar facilmente os relatórios. Possui visualização na forma de gráfico ou tabela.</a:t>
            </a:r>
          </a:p>
        </p:txBody>
      </p:sp>
      <p:pic>
        <p:nvPicPr>
          <p:cNvPr id="7" name="Espaço Reservado para Conteúdo 6" descr="0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6" y="1485900"/>
            <a:ext cx="6360394" cy="47456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Sobrecorrente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10325" y="1447800"/>
            <a:ext cx="2457450" cy="223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Sobrecorrente</a:t>
            </a:r>
          </a:p>
          <a:p>
            <a:pPr algn="just">
              <a:defRPr/>
            </a:pPr>
            <a:r>
              <a:rPr lang="pt-BR" dirty="0"/>
              <a:t>Analisa a direcionalidade da função de sobrecorrente tanto direta como reversa. Utiliza como grandeza de polarização corrente ou tensão. Possibilita a captura dos pontos testados e realiza a geração automática de relatório.  Os resultados podem ser visto graficamente ou em tabela.</a:t>
            </a:r>
          </a:p>
        </p:txBody>
      </p:sp>
      <p:pic>
        <p:nvPicPr>
          <p:cNvPr id="28676" name="Imagem 4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57313"/>
            <a:ext cx="5969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ço Reservado para Conteúdo 9" descr="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600200"/>
            <a:ext cx="6099175" cy="45259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Potência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92900" y="2773363"/>
            <a:ext cx="23177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Potência</a:t>
            </a:r>
          </a:p>
          <a:p>
            <a:pPr algn="just">
              <a:defRPr/>
            </a:pPr>
            <a:r>
              <a:rPr lang="pt-BR" dirty="0"/>
              <a:t>Analisa a direcionalidade do fluxo de potência (ativa, reativa ou aparente) tanto direta como reversa. Pode-se capturar os pontos testados e solicitar o relatório.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Impedância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73825" y="1992313"/>
            <a:ext cx="261937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Impedância</a:t>
            </a:r>
          </a:p>
          <a:p>
            <a:pPr algn="just">
              <a:defRPr/>
            </a:pPr>
            <a:r>
              <a:rPr lang="pt-BR" dirty="0"/>
              <a:t>Analisa a direcionalidade da função de distância tanto na forma direta como reversa. Possibilita a aquisição dos pontos já testados disponibilizando em forma de relatório.</a:t>
            </a:r>
          </a:p>
        </p:txBody>
      </p:sp>
      <p:pic>
        <p:nvPicPr>
          <p:cNvPr id="30724" name="Espaço Reservado para Conteúdo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038225"/>
            <a:ext cx="6216650" cy="46863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30438" y="1493838"/>
            <a:ext cx="4824412" cy="11715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PAINEL FRONTAL DO INSTRUMENTO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ESTE É O PAINEL FRONTAL DO INSTRUMENTO. UMA DESCRIÇÃO DE CADA UMA DE SUAS FUNCIONALIDADES SERÁ APRESENTADA A SEGUIR.</a:t>
            </a:r>
            <a:endParaRPr lang="pt-BR" sz="1200" dirty="0">
              <a:latin typeface="Arial" charset="0"/>
              <a:cs typeface="+mn-cs"/>
            </a:endParaRPr>
          </a:p>
        </p:txBody>
      </p:sp>
      <p:pic>
        <p:nvPicPr>
          <p:cNvPr id="7" name="Imagem 6" descr="6710_frontal_SA_med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707" y="3024554"/>
            <a:ext cx="6229347" cy="305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Sobrefrequência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78625" y="1458913"/>
            <a:ext cx="236537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Sobrefrequência </a:t>
            </a:r>
          </a:p>
          <a:p>
            <a:pPr>
              <a:defRPr/>
            </a:pPr>
            <a:r>
              <a:rPr lang="pt-BR" dirty="0" smtClean="0"/>
              <a:t>Analisa valores de tempo de atuação das funções. Permite captura dos pontos testados assim como geração automática de relatórios.</a:t>
            </a:r>
          </a:p>
          <a:p>
            <a:pPr algn="just">
              <a:defRPr/>
            </a:pPr>
            <a:endParaRPr lang="pt-BR" dirty="0"/>
          </a:p>
        </p:txBody>
      </p:sp>
      <p:pic>
        <p:nvPicPr>
          <p:cNvPr id="6" name="Espaço Reservado para Conteúdo 5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30" y="1435100"/>
            <a:ext cx="6530379" cy="4813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Subfrequência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40525" y="1509713"/>
            <a:ext cx="240347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Subfrequência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Analisa a direcionalidade da função de distância tanto na forma direta como reversa. Possibilita a aquisição dos pontos já testados disponibilizando em forma de relatório.</a:t>
            </a:r>
          </a:p>
        </p:txBody>
      </p:sp>
      <p:pic>
        <p:nvPicPr>
          <p:cNvPr id="9" name="Espaço Reservado para Conteúdo 8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59" y="1397000"/>
            <a:ext cx="656669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261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Differential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805238"/>
            <a:ext cx="26193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Configuração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Neste teste o usuário compara os valores ajustados no relé e na caixa de teste para que corrija possíveis diferenças.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65938" y="254000"/>
            <a:ext cx="19446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Testa-se um ponto específico verificando se encontra-se em uma região de operação ou não.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311785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Differential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Esse software realiza testes automáticos nos relés diferenciais. Possuí pré-ajuste dos principais relés do mercado facilitando os testes.</a:t>
            </a:r>
          </a:p>
        </p:txBody>
      </p:sp>
      <p:pic>
        <p:nvPicPr>
          <p:cNvPr id="12" name="Espaço Reservado para Conteúdo 11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421653"/>
            <a:ext cx="4343400" cy="2299447"/>
          </a:xfrm>
        </p:spPr>
      </p:pic>
      <p:pic>
        <p:nvPicPr>
          <p:cNvPr id="13" name="Imagem 12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0" y="1427629"/>
            <a:ext cx="4380090" cy="2318871"/>
          </a:xfrm>
          <a:prstGeom prst="rect">
            <a:avLst/>
          </a:prstGeom>
        </p:spPr>
      </p:pic>
      <p:pic>
        <p:nvPicPr>
          <p:cNvPr id="14" name="Imagem 13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0356" y="3753223"/>
            <a:ext cx="5238044" cy="277308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224213" y="3729038"/>
            <a:ext cx="2903537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não operação e operação. Encontra dessa maneira facilmente as inclinações da função diferencial.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Distance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963" y="298450"/>
            <a:ext cx="22621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Nesse teste o usuário testa um ponto específico verificando se pertence ou não a uma região de operação.</a:t>
            </a:r>
          </a:p>
        </p:txBody>
      </p:sp>
      <p:pic>
        <p:nvPicPr>
          <p:cNvPr id="10" name="Espaço Reservado para Conteúdo 9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3394"/>
            <a:ext cx="5182744" cy="2743806"/>
          </a:xfrm>
        </p:spPr>
      </p:pic>
      <p:pic>
        <p:nvPicPr>
          <p:cNvPr id="11" name="Imagem 10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299" y="3726329"/>
            <a:ext cx="5219701" cy="276337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738" y="5059363"/>
            <a:ext cx="3924300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a não operação e operação. Mostra o tempo de atuação, valores de tensão e corrente e ainda valores de impedância do ponto testado.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46600" y="952500"/>
            <a:ext cx="457200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Esse software realiza teste automáticos nos relés de distância. Sendo possível inserir qualquer característica de zonas de atuação. Pode-se importar arquivo .RIO diretamente dos relés. Possuí um pré ajuste dos principais relés do mercado facilitando 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Pré-Ajustes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Differential e Distance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0975" y="1009650"/>
            <a:ext cx="1673225" cy="2231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Differential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diferenciais do mercado já possuem uma máscara onde o nome de seus ajustes são idênticos aos do software. De modo a facilitar a parametrização do teste para 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35500" y="958850"/>
            <a:ext cx="1676400" cy="2231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de distância do mercado já possuem uma máscara onde o nome de seus ajustes são idênticos aos do software. De modo a facilitar a parametrização do teste para o usuário.</a:t>
            </a:r>
          </a:p>
        </p:txBody>
      </p:sp>
      <p:pic>
        <p:nvPicPr>
          <p:cNvPr id="8" name="Imagem 7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151" y="971164"/>
            <a:ext cx="1952898" cy="5525272"/>
          </a:xfrm>
          <a:prstGeom prst="rect">
            <a:avLst/>
          </a:prstGeom>
        </p:spPr>
      </p:pic>
      <p:pic>
        <p:nvPicPr>
          <p:cNvPr id="10" name="Imagem 9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8877" y="889000"/>
            <a:ext cx="2330240" cy="596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 descr="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4200" y="1102798"/>
            <a:ext cx="5401470" cy="285960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Harmonic Restraint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automaticamente se um determinado ponto está na região de operação ou de bloqueio.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398713"/>
            <a:ext cx="2589212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 bloqueio e operação. Levando em consideração o ajuste do diferencial percentual e diferencial instantâneo.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104900" cy="1892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Harmonic Restraint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para harmônicas de </a:t>
            </a:r>
            <a:r>
              <a:rPr lang="pt-BR" dirty="0" smtClean="0"/>
              <a:t>2ª a 10ª  </a:t>
            </a:r>
            <a:r>
              <a:rPr lang="pt-BR" dirty="0"/>
              <a:t>ordens.</a:t>
            </a:r>
          </a:p>
        </p:txBody>
      </p:sp>
      <p:pic>
        <p:nvPicPr>
          <p:cNvPr id="12" name="Imagem 11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900" y="3966883"/>
            <a:ext cx="4381500" cy="2319617"/>
          </a:xfrm>
          <a:prstGeom prst="rect">
            <a:avLst/>
          </a:prstGeom>
        </p:spPr>
      </p:pic>
      <p:pic>
        <p:nvPicPr>
          <p:cNvPr id="13" name="Imagem 12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1" y="3962400"/>
            <a:ext cx="4461934" cy="2362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CrossBlock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Analisa  automaticamente se esta existindo o bloqueio cruzado (da função diferencial)  nas outras fases quando existe harmônica em pelo menos uma fase.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543" y="3441700"/>
            <a:ext cx="5667024" cy="30001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</a:rPr>
              <a:t>PSB OoS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5800" y="4949825"/>
            <a:ext cx="2322513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de Trajetória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usuário simular trajetórias </a:t>
            </a:r>
            <a:r>
              <a:rPr lang="pt-BR" dirty="0" smtClean="0"/>
              <a:t>de </a:t>
            </a:r>
            <a:r>
              <a:rPr lang="pt-BR" dirty="0"/>
              <a:t>impedâncias </a:t>
            </a:r>
            <a:r>
              <a:rPr lang="pt-BR" dirty="0" smtClean="0"/>
              <a:t>criando </a:t>
            </a:r>
            <a:r>
              <a:rPr lang="pt-BR" dirty="0"/>
              <a:t>oscilações de potência </a:t>
            </a:r>
            <a:r>
              <a:rPr lang="pt-BR" dirty="0" smtClean="0"/>
              <a:t>de forma manual.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265863" y="1219200"/>
            <a:ext cx="2262187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do Sistema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 oscilação de potência é criado devido a diferença de freqüência entre duas fontes. Podendo ser síncrona ou assíncrona.</a:t>
            </a:r>
          </a:p>
        </p:txBody>
      </p:sp>
      <p:pic>
        <p:nvPicPr>
          <p:cNvPr id="11" name="Espaço Reservado para Conteúdo 10" descr="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800" y="1316459"/>
            <a:ext cx="5741546" cy="3039642"/>
          </a:xfrm>
        </p:spPr>
      </p:pic>
      <p:sp>
        <p:nvSpPr>
          <p:cNvPr id="8" name="Retângulo 7"/>
          <p:cNvSpPr/>
          <p:nvPr/>
        </p:nvSpPr>
        <p:spPr>
          <a:xfrm>
            <a:off x="12700" y="25400"/>
            <a:ext cx="24892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PSB OoS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Cria condições </a:t>
            </a:r>
            <a:r>
              <a:rPr lang="pt-BR" dirty="0"/>
              <a:t>de oscilação de potência. Verificando a correta atuação da função de </a:t>
            </a:r>
            <a:r>
              <a:rPr lang="pt-BR" dirty="0" smtClean="0"/>
              <a:t>bloqueio e/ ou operação.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600" y="3570941"/>
            <a:ext cx="5613400" cy="29717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Overcurrent</a:t>
            </a:r>
          </a:p>
        </p:txBody>
      </p:sp>
      <p:pic>
        <p:nvPicPr>
          <p:cNvPr id="6" name="Espaço Reservado para Conteúdo 5" descr="2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6059"/>
            <a:ext cx="5645591" cy="2988842"/>
          </a:xfrm>
        </p:spPr>
      </p:pic>
      <p:sp>
        <p:nvSpPr>
          <p:cNvPr id="4" name="Retângulo 3"/>
          <p:cNvSpPr/>
          <p:nvPr/>
        </p:nvSpPr>
        <p:spPr>
          <a:xfrm>
            <a:off x="0" y="947738"/>
            <a:ext cx="5670550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Overcurrent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Software utilizado para realizar teste automático </a:t>
            </a:r>
            <a:r>
              <a:rPr lang="pt-BR" dirty="0" smtClean="0"/>
              <a:t>em elementos com ou sem direcionalidade de sobrecorrente sejam: fase</a:t>
            </a:r>
            <a:r>
              <a:rPr lang="pt-BR" dirty="0"/>
              <a:t>, terra, seqüência negativa ou zero.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041900"/>
            <a:ext cx="2252662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Pickup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se o pick-up e/ou drop out está dentro da tolerância prevista.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129338" y="2641600"/>
            <a:ext cx="2214562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Tempo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se o tempo de operação está dentro da tolerância prevista.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3853329"/>
            <a:ext cx="4500035" cy="2382371"/>
          </a:xfrm>
          <a:prstGeom prst="rect">
            <a:avLst/>
          </a:prstGeom>
        </p:spPr>
      </p:pic>
      <p:pic>
        <p:nvPicPr>
          <p:cNvPr id="14" name="Imagem 13" descr="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399" y="1170455"/>
            <a:ext cx="5057775" cy="26776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Power Directional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</a:t>
            </a:r>
            <a:r>
              <a:rPr lang="pt-BR" dirty="0" smtClean="0"/>
              <a:t>potência e o software avalia a operação.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448425" y="2922588"/>
            <a:ext cx="269557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</a:t>
            </a:r>
            <a:r>
              <a:rPr lang="pt-BR" dirty="0" smtClean="0"/>
              <a:t>quando se altera os três valores de potencia ao mesmo tempo.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7653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Power Directional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os elementos direcionais de potência ativa, reativa ou aparente.</a:t>
            </a:r>
            <a:endParaRPr lang="pt-BR" dirty="0"/>
          </a:p>
        </p:txBody>
      </p:sp>
      <p:pic>
        <p:nvPicPr>
          <p:cNvPr id="13" name="Imagem 12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891429"/>
            <a:ext cx="4457700" cy="2359959"/>
          </a:xfrm>
          <a:prstGeom prst="rect">
            <a:avLst/>
          </a:prstGeom>
        </p:spPr>
      </p:pic>
      <p:pic>
        <p:nvPicPr>
          <p:cNvPr id="15" name="Imagem 14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4700" y="3866029"/>
            <a:ext cx="4476045" cy="236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9" y="3891429"/>
            <a:ext cx="4452057" cy="2356971"/>
          </a:xfrm>
          <a:prstGeom prst="rect">
            <a:avLst/>
          </a:prstGeom>
        </p:spPr>
      </p:pic>
      <p:pic>
        <p:nvPicPr>
          <p:cNvPr id="10" name="Imagem 9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2800" y="1414929"/>
            <a:ext cx="4635500" cy="24540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Synchronism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tensão,frequência e ângulo de cada sistema e verifica se ocorre o sincronismo.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48425" y="2732088"/>
            <a:ext cx="26955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do sincronismo.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para uma variação de tensão e frequência pré-definida pelo </a:t>
            </a:r>
            <a:r>
              <a:rPr lang="pt-BR" dirty="0" smtClean="0"/>
              <a:t>usuário.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497013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Synchronism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o sincronismo entre dois sistemas.</a:t>
            </a:r>
          </a:p>
        </p:txBody>
      </p:sp>
      <p:pic>
        <p:nvPicPr>
          <p:cNvPr id="13" name="Imagem 12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891429"/>
            <a:ext cx="4457700" cy="235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207" y="1091636"/>
            <a:ext cx="3911111" cy="1917460"/>
          </a:xfrm>
          <a:prstGeom prst="rect">
            <a:avLst/>
          </a:prstGeom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4305300" y="1016001"/>
            <a:ext cx="4686300" cy="382679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AMPLIFICADORES DE TENSÃO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QUATRO SAÍDAS SENDO QUE PERMITEM O CONTROLE DA AMPLITUDE E DO ÂNGULO DE FASE NAS GERAÇÕES ATÉ A 50ª ORDEM HARMÔNICA COM FREQUÊNCIAS FUNDAMENTAIS DE 50 OU 60 Hz.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</a:t>
            </a:r>
            <a:r>
              <a:rPr lang="pt-BR" sz="1300" b="1" dirty="0" smtClean="0">
                <a:latin typeface="Arial" charset="0"/>
                <a:cs typeface="+mn-cs"/>
              </a:rPr>
              <a:t>4 SAÍDAS 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SAÍDA TETRAFÁSICA DE 300V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POTÊNCIA 100VA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2 SAÍDAS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BIFÁSICA DE 600V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180VA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1 SAÍDA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MONOFÁSICA DE 600V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MONOFÁSICA 350VA.</a:t>
            </a:r>
            <a:endParaRPr lang="pt-BR" sz="1300" b="1" dirty="0" smtClean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OBS</a:t>
            </a:r>
            <a:r>
              <a:rPr lang="pt-BR" sz="1300" b="1" dirty="0">
                <a:latin typeface="Arial" charset="0"/>
                <a:cs typeface="+mn-cs"/>
              </a:rPr>
              <a:t>: EXISTEM OUTRAS </a:t>
            </a:r>
            <a:r>
              <a:rPr lang="pt-BR" sz="1300" b="1" dirty="0" smtClean="0">
                <a:latin typeface="Arial" charset="0"/>
                <a:cs typeface="+mn-cs"/>
              </a:rPr>
              <a:t>ASSOCIAÇÕES POSSÍVEIS.</a:t>
            </a:r>
            <a:endParaRPr lang="pt-BR" sz="1300" b="1" dirty="0">
              <a:latin typeface="Arial" charset="0"/>
              <a:cs typeface="+mn-cs"/>
            </a:endParaRPr>
          </a:p>
        </p:txBody>
      </p:sp>
      <p:sp>
        <p:nvSpPr>
          <p:cNvPr id="5124" name="Text Box 1030"/>
          <p:cNvSpPr txBox="1">
            <a:spLocks noChangeArrowheads="1"/>
          </p:cNvSpPr>
          <p:nvPr/>
        </p:nvSpPr>
        <p:spPr bwMode="auto">
          <a:xfrm>
            <a:off x="460375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4000" dirty="0">
              <a:solidFill>
                <a:srgbClr val="3E30F6"/>
              </a:solidFill>
              <a:latin typeface="Haettenschweiler" pitchFamily="34" charset="0"/>
            </a:endParaRPr>
          </a:p>
        </p:txBody>
      </p:sp>
      <p:sp>
        <p:nvSpPr>
          <p:cNvPr id="34850" name="Text Box 1058"/>
          <p:cNvSpPr txBox="1">
            <a:spLocks noChangeArrowheads="1"/>
          </p:cNvSpPr>
          <p:nvPr/>
        </p:nvSpPr>
        <p:spPr bwMode="auto">
          <a:xfrm>
            <a:off x="4300538" y="5108575"/>
            <a:ext cx="4678362" cy="13255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PRECISÃO GARANTIDA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Amplitude Menor ou Igual à: 0,04% da leitura + 0,01% do range</a:t>
            </a:r>
            <a:r>
              <a:rPr lang="pt-BR" sz="1300" b="1" dirty="0">
                <a:latin typeface="Arial" charset="0"/>
                <a:cs typeface="+mn-cs"/>
              </a:rPr>
              <a:t>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Ângulo Menor ou Igual à: 0,1º.</a:t>
            </a:r>
          </a:p>
        </p:txBody>
      </p:sp>
      <p:cxnSp>
        <p:nvCxnSpPr>
          <p:cNvPr id="5126" name="Conector reto 28"/>
          <p:cNvCxnSpPr>
            <a:cxnSpLocks noChangeShapeType="1"/>
          </p:cNvCxnSpPr>
          <p:nvPr/>
        </p:nvCxnSpPr>
        <p:spPr bwMode="auto">
          <a:xfrm>
            <a:off x="1031875" y="2667000"/>
            <a:ext cx="19050" cy="15049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27" name="Conector de seta reta 32"/>
          <p:cNvCxnSpPr>
            <a:cxnSpLocks noChangeShapeType="1"/>
          </p:cNvCxnSpPr>
          <p:nvPr/>
        </p:nvCxnSpPr>
        <p:spPr bwMode="auto">
          <a:xfrm>
            <a:off x="1054100" y="4140200"/>
            <a:ext cx="94615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9" name="Retângulo 13"/>
          <p:cNvSpPr>
            <a:spLocks noChangeArrowheads="1"/>
          </p:cNvSpPr>
          <p:nvPr/>
        </p:nvSpPr>
        <p:spPr bwMode="auto">
          <a:xfrm>
            <a:off x="711200" y="1701800"/>
            <a:ext cx="571500" cy="9525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pic>
        <p:nvPicPr>
          <p:cNvPr id="12" name="Imagem 11" descr="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5955" y="3092995"/>
            <a:ext cx="1675145" cy="21699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  <p:bldP spid="3485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8429"/>
            <a:ext cx="4452056" cy="2356971"/>
          </a:xfrm>
          <a:prstGeom prst="rect">
            <a:avLst/>
          </a:prstGeom>
        </p:spPr>
      </p:pic>
      <p:pic>
        <p:nvPicPr>
          <p:cNvPr id="10" name="Imagem 9" descr="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400" y="1491129"/>
            <a:ext cx="4724400" cy="25011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Volts / Hertz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78300" y="10255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Tempo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Levanta a característica da curva de sobreexcitação do equipamento protegido.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817813"/>
            <a:ext cx="2589212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Pode-se variar a tensão e frequência iniciais e finais para que verifique a se há atuação da função.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 a função de sobreexcitação para situações onde ocorra variação de tensão e variação de frequência ao mesmo tempo.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260032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Volts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/ </a:t>
            </a:r>
            <a:r>
              <a:rPr lang="pt-BR" sz="2000" dirty="0">
                <a:solidFill>
                  <a:srgbClr val="0099CC"/>
                </a:solidFill>
                <a:cs typeface="Arial" charset="0"/>
              </a:rPr>
              <a:t>Hertz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em relés de sobreexcitação. Permite que o usuário ajuste as faixas de variação de tensão ou frequência e verifique se existe atuação e se está dentro do tempo previsto.</a:t>
            </a:r>
          </a:p>
        </p:txBody>
      </p:sp>
      <p:pic>
        <p:nvPicPr>
          <p:cNvPr id="11" name="Imagem 10" descr="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3098" y="3980329"/>
            <a:ext cx="4572002" cy="242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050" y="1170454"/>
            <a:ext cx="6076950" cy="32172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Ramp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528888" cy="2338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Ramp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geração de  </a:t>
            </a:r>
            <a:r>
              <a:rPr lang="pt-BR" dirty="0" smtClean="0"/>
              <a:t>sequências </a:t>
            </a:r>
            <a:r>
              <a:rPr lang="pt-BR" dirty="0"/>
              <a:t>de eventos. Com realização de incremento ou decremento das seguintes grandezas: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Módulos, ângulos, </a:t>
            </a:r>
            <a:r>
              <a:rPr lang="pt-BR" dirty="0" smtClean="0"/>
              <a:t>frequências</a:t>
            </a:r>
            <a:r>
              <a:rPr lang="pt-BR" dirty="0"/>
              <a:t>, módulos e ângulos, módulos e freqüências, além de dF/dt. Utiliza dois modos de geração direta e pulsada. Permite o controle do tempo de geração entre cada incrementação.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70638" y="0"/>
            <a:ext cx="2773362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  <p:pic>
        <p:nvPicPr>
          <p:cNvPr id="10" name="Espaço Reservado para Conteúdo 9" descr="3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800503"/>
            <a:ext cx="6533179" cy="3458742"/>
          </a:xfrm>
        </p:spPr>
      </p:pic>
      <p:sp>
        <p:nvSpPr>
          <p:cNvPr id="6" name="Retângulo 5"/>
          <p:cNvSpPr/>
          <p:nvPr/>
        </p:nvSpPr>
        <p:spPr>
          <a:xfrm>
            <a:off x="5961063" y="4195763"/>
            <a:ext cx="2589212" cy="2662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</a:t>
            </a:r>
            <a:r>
              <a:rPr lang="pt-BR" dirty="0" smtClean="0"/>
              <a:t>sequência </a:t>
            </a:r>
            <a:r>
              <a:rPr lang="pt-BR" dirty="0"/>
              <a:t>e outra através de tempo ou lógica usando entradas binárias. Mostra graficamente  as formas de ondas e estado de entradas e saídas binárias. Permite visualização do sinais  em valores  rms, o tempo em segundos ou ciclos. Escolhe-se entre valores primários ou secundários e valores absolutos ou relativos dos sinais gerados.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3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78322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Sequencer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951163" cy="2124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Sequencer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Possibilita o usuário  modificar a frequência. Possui a vantagem de inserir diretamente valores de: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Harmônica, componentes simétricas, fase-fase, potência, Z e I constantes e Z e V constantes. O software converte automaticamente para valores de </a:t>
            </a:r>
            <a:r>
              <a:rPr lang="pt-BR" dirty="0" smtClean="0"/>
              <a:t>sequência </a:t>
            </a:r>
            <a:r>
              <a:rPr lang="pt-BR" dirty="0"/>
              <a:t>de fase.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7963" y="2679700"/>
            <a:ext cx="2125662" cy="3524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</a:t>
            </a:r>
            <a:r>
              <a:rPr lang="pt-BR" dirty="0" smtClean="0"/>
              <a:t>sequência </a:t>
            </a:r>
            <a:r>
              <a:rPr lang="pt-BR" dirty="0"/>
              <a:t>e outra através de tempo ou lógica usando entradas binárias. Mostra graficamente  as formas de ondas e estado de entradas e saídas binárias. Permite visualização do sinais  em valores  rms e o tempo em segundos ou ciclos. Possui o recurso de visualizar os sinais gerados através de valores primários ou secundários e valores absolutos ou relativos dependendo dos ajustes realizados.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91063" y="5605463"/>
            <a:ext cx="3889375" cy="93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Avalia se o tempo, nível de binária e amplitude  estão dentro de valores pré-estabelecidos para aprovação do teste.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3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Transient Playback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3363" y="1223963"/>
            <a:ext cx="4114800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Transient Playback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Reproduz arquivos gerados no formato  COMTRADE. Ideal para reproduzir situações ocorridas em campo facilitando a correção de possíveis erros de ajuste na proteção. Reproduz </a:t>
            </a:r>
            <a:r>
              <a:rPr lang="pt-BR" dirty="0" smtClean="0"/>
              <a:t>arquivos </a:t>
            </a:r>
            <a:r>
              <a:rPr lang="pt-BR" dirty="0"/>
              <a:t>gerados pelo software ATP </a:t>
            </a:r>
            <a:r>
              <a:rPr lang="pt-BR" dirty="0" smtClean="0"/>
              <a:t>e gravados por um sniffer do tipo PCAP.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186238" y="5688013"/>
            <a:ext cx="3889375" cy="949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Master</a:t>
            </a:r>
          </a:p>
        </p:txBody>
      </p:sp>
      <p:pic>
        <p:nvPicPr>
          <p:cNvPr id="8" name="Espaço Reservado para Conteúdo 7" descr="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4" name="Retângulo 3"/>
          <p:cNvSpPr/>
          <p:nvPr/>
        </p:nvSpPr>
        <p:spPr>
          <a:xfrm>
            <a:off x="0" y="144463"/>
            <a:ext cx="30749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Master</a:t>
            </a:r>
          </a:p>
          <a:p>
            <a:pPr algn="just">
              <a:defRPr/>
            </a:pPr>
            <a:r>
              <a:rPr lang="pt-BR" dirty="0"/>
              <a:t>Engloba os softwares </a:t>
            </a:r>
            <a:r>
              <a:rPr lang="pt-BR" dirty="0" smtClean="0"/>
              <a:t>ramp, sequencer </a:t>
            </a:r>
            <a:r>
              <a:rPr lang="pt-BR" dirty="0"/>
              <a:t>e </a:t>
            </a:r>
            <a:r>
              <a:rPr lang="pt-BR" dirty="0" smtClean="0"/>
              <a:t>transient playback. </a:t>
            </a:r>
            <a:r>
              <a:rPr lang="pt-BR" dirty="0"/>
              <a:t>Possibilita ao usuário utilizar todos os recursos desses softwares de maneira centralizada, Reproduz qualquer tipo de teste elaborado pelo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94225" y="5919788"/>
            <a:ext cx="4006850" cy="93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" y="200860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Transducer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33500" y="1135063"/>
            <a:ext cx="69469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Transducer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Realiza testes automáticos em todos os tipos de transdutores seja: potência ativa, potência reativa, potência aparente, frequência, corrente, tensão, fator de potência etc.  Monitora a saída do transdutor seja corrente DC ou tensão DC.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0033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Meter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23951" y="1041400"/>
            <a:ext cx="64865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Meter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Permite testes em todos os tipos de medidores seja: Multifuncional, Watt hora, VAr hora, VA hora, Q hora, </a:t>
            </a:r>
            <a:r>
              <a:rPr lang="pt-BR" dirty="0" smtClean="0"/>
              <a:t>V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hora, I</a:t>
            </a:r>
            <a:r>
              <a:rPr lang="pt-BR" baseline="30000" dirty="0"/>
              <a:t>2</a:t>
            </a:r>
            <a:r>
              <a:rPr lang="pt-BR" dirty="0"/>
              <a:t> hora, V hora e I hora. Modo de medição tanto monofásica ou trifásica podendo ser a 4 fios ou 3 fios.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5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20857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Test Plan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84224"/>
            <a:ext cx="2790825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Test Plan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Realiza testes em sequência de diferentes softwares do CTC. Tem o recurso de adicionar um teste previamente salvo, criar grupos de plano de testes, criar sequências de espera, criar módulos de teste e estipular uma porcentagem de aprovação.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5765"/>
            <a:ext cx="8391378" cy="444249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Power Quality</a:t>
            </a:r>
          </a:p>
        </p:txBody>
      </p:sp>
      <p:sp>
        <p:nvSpPr>
          <p:cNvPr id="4" name="Retângulo 3"/>
          <p:cNvSpPr/>
          <p:nvPr/>
        </p:nvSpPr>
        <p:spPr>
          <a:xfrm>
            <a:off x="1" y="0"/>
            <a:ext cx="2705100" cy="180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Power Quality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Software para análise de qualidade de energia com diversos eventos pré-ajustados:  Frequência, Magnitude, Flicker, Afundamento, Elevação, Interrupção, Transitórios, Desbalanço, Harmônicos, Inter-Harmônicos, Mudança Rápida e Multi-Incidente.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Multimeter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74750" y="3970338"/>
            <a:ext cx="2790825" cy="2446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Multimeter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medições de tensões com valores de até 600 V rms, e com auxilio de clamps mede até 1K A de corrente. Mede ainda valores de distorção harmônica total, potência aparente e impedância, Mostra a forma de onda e fasores dos valores medidos. Armazena os valores máximo, mínimo e a média dos valores aquisitados. Mostra detalhadamente o espectro de harmônicas até 50ª ordem.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05" y="1119770"/>
            <a:ext cx="3671814" cy="1800143"/>
          </a:xfrm>
          <a:prstGeom prst="rect">
            <a:avLst/>
          </a:prstGeom>
        </p:spPr>
      </p:pic>
      <p:pic>
        <p:nvPicPr>
          <p:cNvPr id="13" name="Imagem 12" descr="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615" y="2933700"/>
            <a:ext cx="1647581" cy="2755900"/>
          </a:xfrm>
          <a:prstGeom prst="rect">
            <a:avLst/>
          </a:prstGeom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4292600" y="1052513"/>
            <a:ext cx="4697413" cy="382679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AMPLIFICADORES DE CORRENTE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SEIS SAÍDAS SENDO QUE PERMITEM O CONTROLE DA AMPLITUDE E DO ÂNGULO DE FASE NAS GERAÇÕES ATÉ A 50ª ORDEM HARMÔNICA COM FREQUÊNCIAS FUNDAMENTAIS DE 50 OU 60 Hz.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6 SAÍDAS 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HEXAFÁSICA DE 32A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210VA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3 SAÍDAS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TIFÁSICA DE 64A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400VA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1 SAÍDA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MONOFÁSICA DE192A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MONOFÁSICA 1100VA.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OBS</a:t>
            </a:r>
            <a:r>
              <a:rPr lang="pt-BR" sz="1300" b="1" dirty="0">
                <a:latin typeface="Arial" charset="0"/>
                <a:cs typeface="+mn-cs"/>
              </a:rPr>
              <a:t>: EXISTEM </a:t>
            </a:r>
            <a:r>
              <a:rPr lang="pt-BR" sz="1300" b="1" dirty="0" smtClean="0">
                <a:latin typeface="Arial" charset="0"/>
                <a:cs typeface="+mn-cs"/>
              </a:rPr>
              <a:t>OUTRAS ASSOCIAÇÕES POSSÍVEIS.</a:t>
            </a:r>
            <a:endParaRPr lang="pt-BR" sz="1300" b="1" dirty="0">
              <a:latin typeface="Arial" charset="0"/>
              <a:cs typeface="+mn-cs"/>
            </a:endParaRPr>
          </a:p>
        </p:txBody>
      </p:sp>
      <p:sp>
        <p:nvSpPr>
          <p:cNvPr id="6147" name="Text Box 1030"/>
          <p:cNvSpPr txBox="1">
            <a:spLocks noChangeArrowheads="1"/>
          </p:cNvSpPr>
          <p:nvPr/>
        </p:nvSpPr>
        <p:spPr bwMode="auto">
          <a:xfrm>
            <a:off x="460375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4000" dirty="0">
              <a:solidFill>
                <a:srgbClr val="3E30F6"/>
              </a:solidFill>
              <a:latin typeface="Haettenschweiler" pitchFamily="34" charset="0"/>
            </a:endParaRPr>
          </a:p>
        </p:txBody>
      </p:sp>
      <p:sp>
        <p:nvSpPr>
          <p:cNvPr id="34850" name="Text Box 1058"/>
          <p:cNvSpPr txBox="1">
            <a:spLocks noChangeArrowheads="1"/>
          </p:cNvSpPr>
          <p:nvPr/>
        </p:nvSpPr>
        <p:spPr bwMode="auto">
          <a:xfrm>
            <a:off x="4303713" y="5133975"/>
            <a:ext cx="4700587" cy="13255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PRECISÃO GARANTIDA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Amplitude MENOR ou Igual à 0,04% da leitura + 0,01% do range.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Ângulo MENOR ou Igual à 0,1º.</a:t>
            </a:r>
          </a:p>
        </p:txBody>
      </p:sp>
      <p:cxnSp>
        <p:nvCxnSpPr>
          <p:cNvPr id="6150" name="Conector reto 28"/>
          <p:cNvCxnSpPr>
            <a:cxnSpLocks noChangeShapeType="1"/>
          </p:cNvCxnSpPr>
          <p:nvPr/>
        </p:nvCxnSpPr>
        <p:spPr bwMode="auto">
          <a:xfrm>
            <a:off x="1450975" y="2641600"/>
            <a:ext cx="19050" cy="15049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Conector de seta reta 32"/>
          <p:cNvCxnSpPr>
            <a:cxnSpLocks noChangeShapeType="1"/>
          </p:cNvCxnSpPr>
          <p:nvPr/>
        </p:nvCxnSpPr>
        <p:spPr bwMode="auto">
          <a:xfrm>
            <a:off x="1460500" y="4140200"/>
            <a:ext cx="53975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153" name="Retângulo 9"/>
          <p:cNvSpPr>
            <a:spLocks noChangeArrowheads="1"/>
          </p:cNvSpPr>
          <p:nvPr/>
        </p:nvSpPr>
        <p:spPr bwMode="auto">
          <a:xfrm>
            <a:off x="1219200" y="1689100"/>
            <a:ext cx="546100" cy="9906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  <p:bldP spid="3485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Settings</a:t>
            </a:r>
          </a:p>
        </p:txBody>
      </p:sp>
      <p:pic>
        <p:nvPicPr>
          <p:cNvPr id="8" name="Espaço Reservado para Conteúdo 7" descr="4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7687" y="1000125"/>
            <a:ext cx="3752838" cy="3580789"/>
          </a:xfrm>
        </p:spPr>
      </p:pic>
      <p:pic>
        <p:nvPicPr>
          <p:cNvPr id="9" name="Imagem 8" descr="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8637" y="982108"/>
            <a:ext cx="3772363" cy="3599418"/>
          </a:xfrm>
          <a:prstGeom prst="rect">
            <a:avLst/>
          </a:prstGeom>
        </p:spPr>
      </p:pic>
      <p:pic>
        <p:nvPicPr>
          <p:cNvPr id="10" name="Imagem 9" descr="4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911" y="2720532"/>
            <a:ext cx="3756489" cy="3584272"/>
          </a:xfrm>
          <a:prstGeom prst="rect">
            <a:avLst/>
          </a:prstGeom>
        </p:spPr>
      </p:pic>
      <p:pic>
        <p:nvPicPr>
          <p:cNvPr id="11" name="Imagem 10" descr="4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8811" y="2720532"/>
            <a:ext cx="3710685" cy="35405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6688" y="4613275"/>
            <a:ext cx="3408362" cy="1585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Settings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CTC permite escolher algumas preferências para os softwares tais como: escolha dos diretórios dos principais arquivos utilizados nos testes, inclusão da logomarca da empresa detentora do equipamento, escolha do idioma dos softwares e do relatório, escolha de cores dos gráficos.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050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PROTOCOLO DE COMUNICAÇÂO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5" name="Text Box 2051"/>
          <p:cNvSpPr txBox="1">
            <a:spLocks noChangeArrowheads="1"/>
          </p:cNvSpPr>
          <p:nvPr/>
        </p:nvSpPr>
        <p:spPr bwMode="auto">
          <a:xfrm>
            <a:off x="5189538" y="884238"/>
            <a:ext cx="1579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Haettenschweiler" pitchFamily="34" charset="0"/>
              </a:rPr>
              <a:t>IEC 61850 (GOOSE)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6" name="Rectangle 2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5675"/>
            <a:ext cx="7772400" cy="4043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 smtClean="0">
                <a:cs typeface="Times New Roman" charset="0"/>
              </a:rPr>
              <a:t>Realiza testes utilizando o protocolo de comunicação IEC 61850.</a:t>
            </a:r>
          </a:p>
          <a:p>
            <a:pPr eaLnBrk="1" hangingPunct="1">
              <a:buNone/>
            </a:pPr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 Utilizando mensagens GOOSE emitidas pelos relés de proteção, bem como pelas entradas binárias e comparando a performance de tempo entre ambas;</a:t>
            </a:r>
          </a:p>
          <a:p>
            <a:pPr eaLnBrk="1" hangingPunct="1"/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 Levanta curvas de: corrente no tempo, tensão no tempo, impedância e admitância através mensagens Sampled Value dispensando o uso de sinais analógicos e utilize mensagens GOOSE, dispensando o sinal binário tradicional;</a:t>
            </a:r>
            <a:r>
              <a:rPr lang="pt-BR" sz="2400" dirty="0" smtClean="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45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3400" y="1860177"/>
            <a:ext cx="8229600" cy="4356847"/>
          </a:xfrm>
        </p:spPr>
      </p:pic>
      <p:sp>
        <p:nvSpPr>
          <p:cNvPr id="7" name="Retângulo 6"/>
          <p:cNvSpPr/>
          <p:nvPr/>
        </p:nvSpPr>
        <p:spPr>
          <a:xfrm>
            <a:off x="827088" y="1069975"/>
            <a:ext cx="27924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GOOSE 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Configurações das  mensagens GOOSE.</a:t>
            </a:r>
            <a:endParaRPr lang="pt-BR" sz="16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</a:t>
            </a:r>
            <a:r>
              <a:rPr lang="pt-BR" sz="2000" dirty="0" smtClean="0">
                <a:latin typeface="Haettenschweiler" pitchFamily="34" charset="0"/>
              </a:rPr>
              <a:t>PROTOCOLO IEC 61850 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</a:t>
            </a:r>
            <a:r>
              <a:rPr lang="pt-BR" sz="2000" dirty="0" smtClean="0">
                <a:latin typeface="Haettenschweiler" pitchFamily="34" charset="0"/>
              </a:rPr>
              <a:t>PROTOCOLO IEC 61850 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6" name="Espaço Reservado para Conteúdo 5" descr="44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4477"/>
            <a:ext cx="8229600" cy="4356847"/>
          </a:xfrm>
        </p:spPr>
      </p:pic>
      <p:sp>
        <p:nvSpPr>
          <p:cNvPr id="7" name="Retângulo 6"/>
          <p:cNvSpPr/>
          <p:nvPr/>
        </p:nvSpPr>
        <p:spPr>
          <a:xfrm>
            <a:off x="814388" y="1092200"/>
            <a:ext cx="31353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SV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Configurações das mensagens Sampled Value.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+mj-lt"/>
                <a:cs typeface="+mn-cs"/>
              </a:rPr>
              <a:t>Sincronismo Temporal</a:t>
            </a:r>
            <a:endParaRPr lang="pt-BR" sz="3200" dirty="0">
              <a:latin typeface="+mj-lt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2088" y="1257301"/>
            <a:ext cx="2767012" cy="4970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Sincronismo Temporal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Possui quatro maneiras distintas de sincronização externa.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Acessório CE-GPS;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Protocolo PTP ( IEE 1588);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GPS da Subestação (Entrada Binária  ou IRIGI B);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GPS Intergrado.</a:t>
            </a:r>
          </a:p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Fonte de Sincronismo Temporal</a:t>
            </a:r>
          </a:p>
          <a:p>
            <a:pPr indent="-342900" eaLnBrk="0" hangingPunct="0">
              <a:spcBef>
                <a:spcPct val="50000"/>
              </a:spcBef>
              <a:defRPr/>
            </a:pPr>
            <a:r>
              <a:rPr lang="pt-BR" sz="1600" dirty="0" smtClean="0"/>
              <a:t>Possui duas maneiras distintas de geração de sincronização.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Protocolo PTP ( IEE 1588);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IRIG B.</a:t>
            </a:r>
          </a:p>
          <a:p>
            <a:pPr marL="342900" indent="-342900" algn="just" eaLnBrk="0" hangingPunct="0">
              <a:spcBef>
                <a:spcPct val="50000"/>
              </a:spcBef>
              <a:defRPr/>
            </a:pPr>
            <a:endParaRPr lang="pt-BR" sz="1800" dirty="0"/>
          </a:p>
        </p:txBody>
      </p:sp>
      <p:pic>
        <p:nvPicPr>
          <p:cNvPr id="1026" name="Picture 2" descr="https://conprove.com/wp-content/uploads/2023/05/202305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446" y="2055813"/>
            <a:ext cx="5353754" cy="301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3200" kern="1200" dirty="0" smtClean="0">
                <a:solidFill>
                  <a:srgbClr val="000000"/>
                </a:solidFill>
                <a:ea typeface="+mn-ea"/>
                <a:cs typeface="+mn-cs"/>
              </a:rPr>
              <a:t>CE-GPS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0038" y="1069975"/>
            <a:ext cx="2676525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CE-GPS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Todos os softwares permitem o disparo da geração utilizando sinal de GPS. Esse recurso é essencial em teste ponto a ponto onde duas ou mais malas </a:t>
            </a:r>
            <a:r>
              <a:rPr lang="pt-BR" dirty="0" smtClean="0">
                <a:cs typeface="Arial" charset="0"/>
              </a:rPr>
              <a:t>estão </a:t>
            </a:r>
            <a:r>
              <a:rPr lang="pt-BR" dirty="0">
                <a:cs typeface="Arial" charset="0"/>
              </a:rPr>
              <a:t>distantes entre  si permitindo a perfeita sincronização de disparo.</a:t>
            </a:r>
          </a:p>
        </p:txBody>
      </p:sp>
      <p:pic>
        <p:nvPicPr>
          <p:cNvPr id="8" name="Imagem 7" descr="CEGPS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8358" y="1277508"/>
            <a:ext cx="2795999" cy="1530441"/>
          </a:xfrm>
          <a:prstGeom prst="rect">
            <a:avLst/>
          </a:prstGeom>
        </p:spPr>
      </p:pic>
      <p:pic>
        <p:nvPicPr>
          <p:cNvPr id="9" name="Espaço Reservado para Conteúdo 8" descr="PrintTelaGP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7626" y="2921001"/>
            <a:ext cx="6125574" cy="3439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0560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CE-OSU1</a:t>
            </a:r>
          </a:p>
          <a:p>
            <a:pPr>
              <a:defRPr/>
            </a:pPr>
            <a:r>
              <a:rPr lang="pt-BR" dirty="0">
                <a:cs typeface="Arial" charset="0"/>
              </a:rPr>
              <a:t>Permite</a:t>
            </a:r>
            <a:r>
              <a:rPr lang="pt-BR" dirty="0"/>
              <a:t> testes automáticos em medidores eletrônicos que possuem saída óptica ou elétrica. Detecção com amplo espectro de frequência (do visível ao infravermelho).</a:t>
            </a:r>
            <a:endParaRPr lang="pt-BR" dirty="0">
              <a:cs typeface="Arial" charset="0"/>
            </a:endParaRPr>
          </a:p>
        </p:txBody>
      </p:sp>
      <p:pic>
        <p:nvPicPr>
          <p:cNvPr id="53252" name="Imagem 8" descr="0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0" y="2316163"/>
            <a:ext cx="1358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Espaço Reservado para Conteúdo 7" descr="07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2492375"/>
            <a:ext cx="1379537" cy="1698625"/>
          </a:xfrm>
          <a:noFill/>
          <a:ln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181600" y="1143000"/>
            <a:ext cx="2862263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CE-Flash Arc</a:t>
            </a:r>
          </a:p>
          <a:p>
            <a:pPr>
              <a:defRPr/>
            </a:pPr>
            <a:r>
              <a:rPr lang="pt-BR" dirty="0"/>
              <a:t>Testes manuais e automáticos para relés detectores de arco elétrico. Compatível com sensores que utilizam fibra ou lente.</a:t>
            </a:r>
          </a:p>
        </p:txBody>
      </p:sp>
      <p:pic>
        <p:nvPicPr>
          <p:cNvPr id="53255" name="Imagem 12" descr="0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4471988"/>
            <a:ext cx="29289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779838" y="4752975"/>
            <a:ext cx="30019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CE-LVA1</a:t>
            </a:r>
          </a:p>
          <a:p>
            <a:pPr>
              <a:defRPr/>
            </a:pPr>
            <a:r>
              <a:rPr lang="pt-BR" dirty="0"/>
              <a:t>Interface para utilizar a mala de teste como amplificador de sinais de baixo nível, por exemplo, um sistema em tempo real, gerador de funções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SB_Frontal_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807" y="2828059"/>
            <a:ext cx="3517461" cy="25523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1230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CE-CSB1</a:t>
            </a:r>
          </a:p>
          <a:p>
            <a:pPr>
              <a:defRPr/>
            </a:pPr>
            <a:r>
              <a:rPr lang="pt-BR" dirty="0"/>
              <a:t>Testes em dispositivos que utilizam transformadores de corrente e tensão não convencionais ou Non-conventional Instrument Transformers (NCIT) e que necessitam de sensores do tipo </a:t>
            </a:r>
            <a:r>
              <a:rPr lang="pt-BR" i="1" dirty="0"/>
              <a:t>Low Power Current Transducers (LPCT) e Low Power Voltage Transducers (LPVT).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181600" y="1143000"/>
            <a:ext cx="3257550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CE-BOSOI</a:t>
            </a:r>
          </a:p>
          <a:p>
            <a:pPr>
              <a:defRPr/>
            </a:pPr>
            <a:r>
              <a:rPr lang="pt-BR" dirty="0"/>
              <a:t>Pode ser utilizado com fonte externa de sincronismo para equipamentos que utilizem sinais IRIG-B e/ou PPS. Acesso as saídas binárias transistorizadas</a:t>
            </a:r>
            <a:r>
              <a:rPr lang="pt-BR" dirty="0" smtClean="0"/>
              <a:t>. Fonte de trigger (4,5V).</a:t>
            </a:r>
            <a:endParaRPr lang="pt-BR" dirty="0"/>
          </a:p>
        </p:txBody>
      </p:sp>
      <p:pic>
        <p:nvPicPr>
          <p:cNvPr id="54278" name="Picture 3" descr="B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2571750"/>
            <a:ext cx="3895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-RBO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48" y="2525265"/>
            <a:ext cx="4120904" cy="295047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 smtClean="0">
                <a:solidFill>
                  <a:srgbClr val="0099CC"/>
                </a:solidFill>
                <a:cs typeface="Arial" charset="0"/>
              </a:rPr>
              <a:t>CE-RBOX1</a:t>
            </a:r>
            <a:endParaRPr lang="pt-BR" sz="1800" dirty="0">
              <a:solidFill>
                <a:srgbClr val="0099CC"/>
              </a:solidFill>
              <a:cs typeface="Arial" charset="0"/>
            </a:endParaRPr>
          </a:p>
          <a:p>
            <a:pPr>
              <a:defRPr/>
            </a:pPr>
            <a:r>
              <a:rPr lang="pt-BR" sz="1600" dirty="0" smtClean="0"/>
              <a:t>Aumenta em 4 o números de saídas binárias. Pode ser utilizar como fonte de Trigger (4,5V).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CONPROVE INDÚSTRIA E COMÉRCIO</a:t>
            </a:r>
            <a:endParaRPr lang="pt-BR" sz="2000" dirty="0">
              <a:solidFill>
                <a:srgbClr val="0099CC"/>
              </a:solidFill>
              <a:latin typeface="Haettenschweiler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457325"/>
            <a:ext cx="7848600" cy="461374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Fundada em 1984, a CONPROVE foi concebida como uma empresa voltada totalmente para a área de Engenharia Elétrica.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Instalada numa área com mais de 1.000 m</a:t>
            </a:r>
            <a:r>
              <a:rPr lang="pt-BR" sz="2000" baseline="30000" dirty="0">
                <a:latin typeface="+mn-lt"/>
                <a:cs typeface="Times New Roman" charset="0"/>
              </a:rPr>
              <a:t>2 </a:t>
            </a:r>
            <a:r>
              <a:rPr lang="pt-BR" sz="2000" dirty="0">
                <a:latin typeface="+mn-lt"/>
                <a:cs typeface="Times New Roman" charset="0"/>
              </a:rPr>
              <a:t>e com uma equipe de especialistas em suas áreas de atuação, a CONPROVE vem apoiando empresas nacionais e multinacionais com: serviços, comercialização e fabricação de instrumentos, treinamento e formação de recursos humanos.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Entre em contato conosco:</a:t>
            </a:r>
          </a:p>
          <a:p>
            <a:pPr algn="just">
              <a:spcBef>
                <a:spcPct val="50000"/>
              </a:spcBef>
              <a:defRPr/>
            </a:pPr>
            <a:endParaRPr lang="pt-BR" b="1" dirty="0">
              <a:latin typeface="Arial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endParaRPr lang="pt-BR" sz="1800" dirty="0">
              <a:latin typeface="Haettenschweiler" pitchFamily="34" charset="0"/>
              <a:cs typeface="Times New Roman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Conprove Indústria e Comércio Ltda.</a:t>
            </a:r>
            <a:r>
              <a:rPr lang="pt-BR" sz="2000" dirty="0">
                <a:latin typeface="Arial" charset="0"/>
                <a:cs typeface="+mn-cs"/>
                <a:sym typeface="Wingdings" pitchFamily="2" charset="2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000" dirty="0">
              <a:latin typeface="Arial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Home Page: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www.conprove.com</a:t>
            </a:r>
            <a:endParaRPr lang="pt-BR" sz="2400" dirty="0">
              <a:latin typeface="Haettenschweiler" pitchFamily="34" charset="0"/>
              <a:cs typeface="+mn-cs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Email: conprove@conprove.com.br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WhatsApp /Tel</a:t>
            </a: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.: (34) 3218 - 6800 </a:t>
            </a:r>
          </a:p>
        </p:txBody>
      </p:sp>
      <p:pic>
        <p:nvPicPr>
          <p:cNvPr id="55300" name="Picture 8" descr="C:\Documents and Settings\Luiz Antônio\Desktop\sel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4052888" y="3759200"/>
            <a:ext cx="1371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500" y="5095286"/>
            <a:ext cx="3306200" cy="1620897"/>
          </a:xfrm>
          <a:prstGeom prst="rect">
            <a:avLst/>
          </a:prstGeom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dirty="0" smtClean="0">
                <a:solidFill>
                  <a:srgbClr val="0099CC"/>
                </a:solidFill>
              </a:rPr>
              <a:t>APLICAÇÃO ESPECIAL</a:t>
            </a:r>
            <a:r>
              <a:rPr lang="pt-BR" sz="2800" dirty="0" smtClean="0"/>
              <a:t> </a:t>
            </a:r>
            <a:r>
              <a:rPr lang="pt-BR" sz="3600" dirty="0" smtClean="0"/>
              <a:t>DO EQUIPAMENTO</a:t>
            </a:r>
            <a:br>
              <a:rPr lang="pt-BR" sz="3600" dirty="0" smtClean="0"/>
            </a:br>
            <a:endParaRPr lang="pt-B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154146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CE 6710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O CE 6710 PODE SER UTILIZADO COMO UM AMPLIFICADOR DE SINAIS RECEBIDOS DE UM SIMULADOR DIGITAL DE TEMPO REAL TAL COMO UM </a:t>
            </a:r>
            <a:r>
              <a:rPr lang="pt-BR" sz="1200" b="1" i="1" dirty="0">
                <a:latin typeface="Arial" charset="0"/>
                <a:cs typeface="+mn-cs"/>
              </a:rPr>
              <a:t>RTDS</a:t>
            </a:r>
            <a:r>
              <a:rPr lang="pt-BR" sz="1200" baseline="30000" dirty="0">
                <a:cs typeface="+mn-cs"/>
              </a:rPr>
              <a:t>®</a:t>
            </a:r>
            <a:r>
              <a:rPr lang="pt-BR" sz="1200" b="1" dirty="0">
                <a:latin typeface="Arial" charset="0"/>
                <a:cs typeface="+mn-cs"/>
              </a:rPr>
              <a:t> (</a:t>
            </a:r>
            <a:r>
              <a:rPr lang="pt-BR" sz="1200" b="1" i="1" dirty="0">
                <a:latin typeface="Arial" charset="0"/>
                <a:cs typeface="+mn-cs"/>
              </a:rPr>
              <a:t>REAL TIME DIGITAL SIMULATOR</a:t>
            </a:r>
            <a:r>
              <a:rPr lang="pt-BR" sz="1200" b="1" dirty="0">
                <a:latin typeface="Arial" charset="0"/>
                <a:cs typeface="+mn-cs"/>
              </a:rPr>
              <a:t>). OS SINAIS DE BAIXA POTÊNCIA SÃO AMPLIFICADOS NO CE 6710 PARA NÍVEIS DE SECUNDÁRIO DE TP’S E/OU TC’S E INJETADOS EM UM DISPOSITIVO SOB TESTE (RELÉ).  AS CONFIGURAÇÕES DO NÚMERO DE CANAIS DE CORRENTE E TENSÃO PODE SER QUALQUER UMA DOS TRÊS SLIDES ANTERIORES.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62275"/>
            <a:ext cx="838200" cy="22209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7174" name="Imagem 8" descr="4212_l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" y="5534025"/>
            <a:ext cx="2339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Seta para baixo 10"/>
          <p:cNvSpPr>
            <a:spLocks noChangeArrowheads="1"/>
          </p:cNvSpPr>
          <p:nvPr/>
        </p:nvSpPr>
        <p:spPr bwMode="auto">
          <a:xfrm rot="-3341457">
            <a:off x="5588000" y="37338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7176" name="Seta para baixo 11"/>
          <p:cNvSpPr>
            <a:spLocks noChangeArrowheads="1"/>
          </p:cNvSpPr>
          <p:nvPr/>
        </p:nvSpPr>
        <p:spPr bwMode="auto">
          <a:xfrm rot="5400000">
            <a:off x="4267200" y="51943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7177" name="Seta para baixo 12"/>
          <p:cNvSpPr>
            <a:spLocks noChangeArrowheads="1"/>
          </p:cNvSpPr>
          <p:nvPr/>
        </p:nvSpPr>
        <p:spPr bwMode="auto">
          <a:xfrm rot="-8039809">
            <a:off x="2552700" y="38862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04" y="1232311"/>
            <a:ext cx="3911111" cy="1917460"/>
          </a:xfrm>
          <a:prstGeom prst="rect">
            <a:avLst/>
          </a:prstGeom>
        </p:spPr>
      </p:pic>
      <p:pic>
        <p:nvPicPr>
          <p:cNvPr id="11" name="Imagem 10" descr="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201" y="3714425"/>
            <a:ext cx="2819399" cy="1836725"/>
          </a:xfrm>
          <a:prstGeom prst="rect">
            <a:avLst/>
          </a:prstGeom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857750" y="1147763"/>
            <a:ext cx="3921125" cy="26257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ENTRADAS </a:t>
            </a:r>
            <a:r>
              <a:rPr lang="pt-BR" sz="2000" b="1" i="1" dirty="0" smtClean="0">
                <a:latin typeface="Arial" charset="0"/>
                <a:cs typeface="+mn-cs"/>
              </a:rPr>
              <a:t>BINÁRIAS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CONFIGURA-SE ATÉ 12 ENTRADAS PARA A PARADA DO CRONÔMETRO DURANTE OS TESTES MANUAIS E AUTOMÁTICOS DE RELÉS DE PROTEÇÃO.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CONFIGURÁVEL.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A PARADA PODE SER ACIONADA POR: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TENSÃO AC OU DC.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CONTATOS NF E NA (SECOS).</a:t>
            </a:r>
          </a:p>
        </p:txBody>
      </p:sp>
      <p:sp>
        <p:nvSpPr>
          <p:cNvPr id="8198" name="Retângulo 12"/>
          <p:cNvSpPr>
            <a:spLocks noChangeArrowheads="1"/>
          </p:cNvSpPr>
          <p:nvPr/>
        </p:nvSpPr>
        <p:spPr bwMode="auto">
          <a:xfrm>
            <a:off x="2030413" y="2043113"/>
            <a:ext cx="1187450" cy="93821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68863" y="3986213"/>
            <a:ext cx="3921125" cy="272573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ENTRADAS ANALÓGICAS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CONFIGURA-SE ATÉ 12 CANAIS DE MEDIÇÃO ESCOLHENDO LIVREMENTE ENTRE TENSÃO OU CORRENTE.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RANGES DE TENSÃO: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600V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20,0V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2,00V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200mV (DC/AC).</a:t>
            </a:r>
          </a:p>
        </p:txBody>
      </p:sp>
      <p:cxnSp>
        <p:nvCxnSpPr>
          <p:cNvPr id="8200" name="Conector de seta reta 15"/>
          <p:cNvCxnSpPr>
            <a:cxnSpLocks noChangeShapeType="1"/>
            <a:stCxn id="8198" idx="2"/>
          </p:cNvCxnSpPr>
          <p:nvPr/>
        </p:nvCxnSpPr>
        <p:spPr bwMode="auto">
          <a:xfrm>
            <a:off x="2624138" y="2981325"/>
            <a:ext cx="12700" cy="711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nimBg="1" autoUpdateAnimBg="0"/>
      <p:bldP spid="1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49" y="1190109"/>
            <a:ext cx="3911111" cy="1917460"/>
          </a:xfrm>
          <a:prstGeom prst="rect">
            <a:avLst/>
          </a:prstGeom>
        </p:spPr>
      </p:pic>
      <p:pic>
        <p:nvPicPr>
          <p:cNvPr id="11" name="Imagem 10" descr="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3284" y="3868444"/>
            <a:ext cx="2264506" cy="1198856"/>
          </a:xfrm>
          <a:prstGeom prst="rect">
            <a:avLst/>
          </a:prstGeom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746625" y="1147763"/>
            <a:ext cx="3784600" cy="32273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SAÍDAS BINÁRIAS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4 SAÍDAS BINÁRIAS POR CONTATO PARA SINCRONIZAR A PARTIDA DURANTE OS TESTES.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CONTATOS NF E NA (SECOS), LIVRES DE POTENCIAL.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CAPACIDADE DE ABERTURA.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	Imax	Vmax	Pmax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CA	16A	300Vac	3000VA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CC	8,0A	300Vdc	50W</a:t>
            </a: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</p:txBody>
      </p:sp>
      <p:grpSp>
        <p:nvGrpSpPr>
          <p:cNvPr id="9221" name="Group 16"/>
          <p:cNvGrpSpPr>
            <a:grpSpLocks/>
          </p:cNvGrpSpPr>
          <p:nvPr/>
        </p:nvGrpSpPr>
        <p:grpSpPr bwMode="auto">
          <a:xfrm>
            <a:off x="2174875" y="1498601"/>
            <a:ext cx="803275" cy="2368551"/>
            <a:chOff x="1361" y="992"/>
            <a:chExt cx="506" cy="1492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1361" y="992"/>
              <a:ext cx="506" cy="288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pt-BR" dirty="0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1590" y="1269"/>
              <a:ext cx="2" cy="121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6710_frontal_SA_baix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40" y="1204177"/>
            <a:ext cx="3911111" cy="1917460"/>
          </a:xfrm>
          <a:prstGeom prst="rect">
            <a:avLst/>
          </a:prstGeom>
        </p:spPr>
      </p:pic>
      <p:pic>
        <p:nvPicPr>
          <p:cNvPr id="10" name="Imagem 9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025" y="3975100"/>
            <a:ext cx="923628" cy="15045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>
                <a:latin typeface="Haettenschweiler" pitchFamily="34" charset="0"/>
              </a:rPr>
              <a:t>DO HARDWARE</a:t>
            </a:r>
            <a:endParaRPr lang="pt-BR" sz="32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746625" y="1147763"/>
            <a:ext cx="3784600" cy="23256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FONTE AUXILIAR DC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UMA FONTE AUXILIAR DC PARA A ALIMENTAÇÃO DOS INTRUMENTOS (IEDS) DURANTE OS TESTES: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TENSÃO DC ATÉ 300V.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POTÊNCIA 60 W </a:t>
            </a:r>
            <a:r>
              <a:rPr lang="pt-BR" sz="1300" b="1" cap="all" dirty="0">
                <a:latin typeface="Arial" charset="0"/>
                <a:cs typeface="+mn-cs"/>
              </a:rPr>
              <a:t>planificada a partir de 75V (800</a:t>
            </a:r>
            <a:r>
              <a:rPr lang="pt-BR" sz="1300" b="1" dirty="0">
                <a:latin typeface="Arial" charset="0"/>
                <a:cs typeface="+mn-cs"/>
              </a:rPr>
              <a:t>m</a:t>
            </a:r>
            <a:r>
              <a:rPr lang="pt-BR" sz="1300" b="1" cap="all" dirty="0">
                <a:latin typeface="Arial" charset="0"/>
                <a:cs typeface="+mn-cs"/>
              </a:rPr>
              <a:t>A máx).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Precisão típica: ≤2%.</a:t>
            </a:r>
          </a:p>
        </p:txBody>
      </p:sp>
      <p:sp>
        <p:nvSpPr>
          <p:cNvPr id="10246" name="Retângulo 10"/>
          <p:cNvSpPr>
            <a:spLocks noChangeArrowheads="1"/>
          </p:cNvSpPr>
          <p:nvPr/>
        </p:nvSpPr>
        <p:spPr bwMode="auto">
          <a:xfrm>
            <a:off x="2932113" y="1452563"/>
            <a:ext cx="368300" cy="5937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dirty="0"/>
          </a:p>
        </p:txBody>
      </p:sp>
      <p:cxnSp>
        <p:nvCxnSpPr>
          <p:cNvPr id="10247" name="Conector de seta reta 12"/>
          <p:cNvCxnSpPr>
            <a:cxnSpLocks noChangeShapeType="1"/>
          </p:cNvCxnSpPr>
          <p:nvPr/>
        </p:nvCxnSpPr>
        <p:spPr bwMode="auto">
          <a:xfrm>
            <a:off x="3265488" y="2058988"/>
            <a:ext cx="0" cy="18637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Haettenschweiler"/>
        <a:ea typeface=""/>
        <a:cs typeface=""/>
      </a:majorFont>
      <a:minorFont>
        <a:latin typeface="Haettenschweiler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9799</TotalTime>
  <Words>3758</Words>
  <Application>Microsoft Office PowerPoint</Application>
  <PresentationFormat>Apresentação na tela (4:3)</PresentationFormat>
  <Paragraphs>446</Paragraphs>
  <Slides>59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Estrutura padrão</vt:lpstr>
      <vt:lpstr>Slide 1</vt:lpstr>
      <vt:lpstr>APLICAÇÕES DO EQUIPAMENTO</vt:lpstr>
      <vt:lpstr>Slide 3</vt:lpstr>
      <vt:lpstr>Slide 4</vt:lpstr>
      <vt:lpstr>Slide 5</vt:lpstr>
      <vt:lpstr>APLICAÇÃO ESPECIAL DO EQUIPAMENTO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TESTES  DO BARRAMENTO DE PROCESSO  IEC 61850-9-2 </vt:lpstr>
      <vt:lpstr>TESTES  DO BARRAMENTO DE PROCESSO  IEC 61850-9-2 </vt:lpstr>
      <vt:lpstr>Potência  Dos Canais  </vt:lpstr>
      <vt:lpstr>CTC – CONPROVE TEST CENTER  Gerenciador dos softwares manuais, automáticos e de apoio. </vt:lpstr>
      <vt:lpstr>RECURSOS DE SOFTWARE – QUICK  </vt:lpstr>
      <vt:lpstr>Software Quick – Sobrecorrente</vt:lpstr>
      <vt:lpstr>Software Quick – Subcorrente</vt:lpstr>
      <vt:lpstr>Software Quick – Sobretensão</vt:lpstr>
      <vt:lpstr>Software Quick – Subtensão</vt:lpstr>
      <vt:lpstr>Software Quick – Diferencial</vt:lpstr>
      <vt:lpstr>Software Quick – Restrição de Harmônicas</vt:lpstr>
      <vt:lpstr>Software Quick – Direcional de Sobrecorrente</vt:lpstr>
      <vt:lpstr>Software Quick – Direcional de Potência</vt:lpstr>
      <vt:lpstr>Software Quick – Direcional de Impedância</vt:lpstr>
      <vt:lpstr>Software Quick – Sobrefrequência</vt:lpstr>
      <vt:lpstr>Software Quick – Subfrequência</vt:lpstr>
      <vt:lpstr>Software Differential</vt:lpstr>
      <vt:lpstr>Software Distance</vt:lpstr>
      <vt:lpstr>Pré-Ajustes Differential e Distance</vt:lpstr>
      <vt:lpstr>Software Harmonic Restraint</vt:lpstr>
      <vt:lpstr>Software PSB OoS</vt:lpstr>
      <vt:lpstr>Software Overcurrent</vt:lpstr>
      <vt:lpstr>Software Power Directional</vt:lpstr>
      <vt:lpstr>Software Synchronism</vt:lpstr>
      <vt:lpstr>Software Volts / Hertz</vt:lpstr>
      <vt:lpstr>Software Ramp</vt:lpstr>
      <vt:lpstr>Software Sequencer</vt:lpstr>
      <vt:lpstr>Software Transient Playback</vt:lpstr>
      <vt:lpstr>Software Master</vt:lpstr>
      <vt:lpstr>Software Transducer</vt:lpstr>
      <vt:lpstr>Software Meter</vt:lpstr>
      <vt:lpstr>Software Test Plan</vt:lpstr>
      <vt:lpstr>Software Power Quality</vt:lpstr>
      <vt:lpstr>Software Multimeter</vt:lpstr>
      <vt:lpstr>Software Settings</vt:lpstr>
      <vt:lpstr>Slide 51</vt:lpstr>
      <vt:lpstr>Slide 52</vt:lpstr>
      <vt:lpstr>Slide 53</vt:lpstr>
      <vt:lpstr>Slide 54</vt:lpstr>
      <vt:lpstr>ACESSÓRIOS CE-GPS </vt:lpstr>
      <vt:lpstr>ACESSÓRIOS  </vt:lpstr>
      <vt:lpstr>ACESSÓRIOS  </vt:lpstr>
      <vt:lpstr>ACESSÓRIOS  </vt:lpstr>
      <vt:lpstr>Slide 59</vt:lpstr>
    </vt:vector>
  </TitlesOfParts>
  <Company>Conprove Indústria e Comércio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CE 6710</dc:title>
  <dc:subject>CE6710 TESTADOR UNIVERSAL PARA SISTEMAS DE PROTEÇÃO, AUTOMAÇÃO, CONTROLE E MEDIÇÃO</dc:subject>
  <dc:creator>Conprove - Paulo Junior</dc:creator>
  <cp:keywords>Testes Proteção IEC 61850</cp:keywords>
  <cp:lastModifiedBy>CONPROVE</cp:lastModifiedBy>
  <cp:revision>683</cp:revision>
  <dcterms:created xsi:type="dcterms:W3CDTF">2005-03-09T20:24:21Z</dcterms:created>
  <dcterms:modified xsi:type="dcterms:W3CDTF">2023-06-13T19:37:38Z</dcterms:modified>
</cp:coreProperties>
</file>