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7" r:id="rId2"/>
    <p:sldId id="386" r:id="rId3"/>
    <p:sldId id="284" r:id="rId4"/>
    <p:sldId id="285" r:id="rId5"/>
    <p:sldId id="345" r:id="rId6"/>
    <p:sldId id="348" r:id="rId7"/>
    <p:sldId id="286" r:id="rId8"/>
    <p:sldId id="302" r:id="rId9"/>
    <p:sldId id="292" r:id="rId10"/>
    <p:sldId id="288" r:id="rId11"/>
    <p:sldId id="346" r:id="rId12"/>
    <p:sldId id="265" r:id="rId13"/>
    <p:sldId id="264" r:id="rId14"/>
    <p:sldId id="293" r:id="rId15"/>
    <p:sldId id="389" r:id="rId16"/>
    <p:sldId id="390" r:id="rId17"/>
    <p:sldId id="336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PROVE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C4D8E0"/>
    <a:srgbClr val="007190"/>
    <a:srgbClr val="FF9900"/>
    <a:srgbClr val="00FF00"/>
    <a:srgbClr val="CCECFF"/>
    <a:srgbClr val="99CCFF"/>
    <a:srgbClr val="1C1C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58" autoAdjust="0"/>
  </p:normalViewPr>
  <p:slideViewPr>
    <p:cSldViewPr snapToGrid="0">
      <p:cViewPr>
        <p:scale>
          <a:sx n="75" d="100"/>
          <a:sy n="75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64" y="-90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1.xml"/><Relationship Id="rId2" Type="http://schemas.openxmlformats.org/officeDocument/2006/relationships/slide" Target="slides/slide50.xml"/><Relationship Id="rId1" Type="http://schemas.openxmlformats.org/officeDocument/2006/relationships/slide" Target="slides/slide1.xml"/><Relationship Id="rId4" Type="http://schemas.openxmlformats.org/officeDocument/2006/relationships/slide" Target="slides/slide5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6-14T10:23:48.278" idx="1">
    <p:pos x="979" y="3612"/>
    <p:text>TROCAR PONTO POR VÍRGULA</p:text>
  </p:cm>
  <p:cm authorId="0" dt="2023-06-14T10:24:20.250" idx="2">
    <p:pos x="720" y="3378"/>
    <p:text>TROCAR O POR AO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t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l" defTabSz="954088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2288"/>
            <a:ext cx="2933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6" rIns="95253" bIns="47626" numCol="1" anchor="b" anchorCtr="0" compatLnSpc="1">
            <a:prstTxWarp prst="textNoShape">
              <a:avLst/>
            </a:prstTxWarp>
          </a:bodyPr>
          <a:lstStyle>
            <a:lvl1pPr algn="r" defTabSz="954088" eaLnBrk="0" hangingPunct="0">
              <a:spcBef>
                <a:spcPct val="50000"/>
              </a:spcBef>
              <a:defRPr sz="1200"/>
            </a:lvl1pPr>
          </a:lstStyle>
          <a:p>
            <a:fld id="{EDFB02D6-E686-47E3-B6AB-4194556A4960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EFBFDB1-748F-44DC-9AF3-E7A8913D4FDF}" type="datetimeFigureOut">
              <a:rPr lang="pt-BR"/>
              <a:pPr>
                <a:defRPr/>
              </a:pPr>
              <a:t>15/06/2023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fld id="{A92E93BD-7F4F-4686-B13A-270B0695DEF3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0C382E5-A0D1-47DD-9C31-E1B5DDCF7B03}" type="slidenum">
              <a:rPr lang="pt-BR" altLang="en-US" sz="1200"/>
              <a:pPr/>
              <a:t>1</a:t>
            </a:fld>
            <a:endParaRPr lang="pt-BR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48BEC3-AAB2-4B93-B270-C2E298F535A1}" type="slidenum">
              <a:rPr lang="pt-BR" smtClean="0"/>
              <a:pPr>
                <a:defRPr/>
              </a:pPr>
              <a:t>25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D90DF6-9306-4C72-9DF0-FCEA82D39418}" type="slidenum">
              <a:rPr lang="pt-BR" smtClean="0"/>
              <a:pPr>
                <a:defRPr/>
              </a:pPr>
              <a:t>26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55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BAF0D-CC9D-4241-A3DB-907C7B8408CD}" type="slidenum">
              <a:rPr lang="pt-BR" smtClean="0"/>
              <a:pPr>
                <a:defRPr/>
              </a:pPr>
              <a:t>56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375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5409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911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185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791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190965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2218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526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124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6185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1437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282618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onprove.com.b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909638" y="64357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Haettenschweiler" pitchFamily="34" charset="0"/>
                <a:cs typeface="+mn-cs"/>
              </a:rPr>
              <a:t>CONPROVE INDÚSTRIA E COMÉRCIO</a:t>
            </a:r>
          </a:p>
        </p:txBody>
      </p:sp>
      <p:pic>
        <p:nvPicPr>
          <p:cNvPr id="1027" name="Picture 9" descr="C:\Documents and Settings\Luiz Antônio\Desktop\selinho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663" r="71664"/>
          <a:stretch>
            <a:fillRect/>
          </a:stretch>
        </p:blipFill>
        <p:spPr bwMode="auto">
          <a:xfrm>
            <a:off x="0" y="6376988"/>
            <a:ext cx="9144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C:\Temp\brasil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988" y="6581775"/>
            <a:ext cx="3095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aettenschweiler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onprove.com.br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706" y="3435511"/>
            <a:ext cx="3301588" cy="2577778"/>
          </a:xfrm>
          <a:prstGeom prst="rect">
            <a:avLst/>
          </a:prstGeom>
        </p:spPr>
      </p:pic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5800" y="487363"/>
            <a:ext cx="76962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9600" i="1">
                <a:solidFill>
                  <a:srgbClr val="0099CC"/>
                </a:solidFill>
                <a:latin typeface="Haettenschweiler" pitchFamily="34" charset="0"/>
              </a:rPr>
              <a:t>CE-6707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en-US" sz="1000" i="1">
              <a:latin typeface="Haettenschweiler" pitchFamily="34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en-US" sz="3200" i="1">
                <a:latin typeface="Haettenschweiler" pitchFamily="34" charset="0"/>
              </a:rPr>
              <a:t>TESTADOR COMPACTO PARA SISTEMAS DE PROTEÇÃO, AUTOMAÇÃO, CONTROLE E MEDIÇÃO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810" y="4546530"/>
            <a:ext cx="996502" cy="1727269"/>
          </a:xfrm>
          <a:prstGeom prst="rect">
            <a:avLst/>
          </a:prstGeom>
        </p:spPr>
      </p:pic>
      <p:pic>
        <p:nvPicPr>
          <p:cNvPr id="9" name="Imagem 8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006" y="1505111"/>
            <a:ext cx="3301588" cy="2577778"/>
          </a:xfrm>
          <a:prstGeom prst="rect">
            <a:avLst/>
          </a:prstGeom>
        </p:spPr>
      </p:pic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381500" y="1147763"/>
            <a:ext cx="4192588" cy="32273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HARDWARES EXTERNOS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AUMENTA O NÚMERO DE CANAIS ANALÓGICOS  PERMITINDO O CONTROLE TOTAL DE MAIS 06 CANAIS ANALOGICOS EXTERNOS.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A CONEXÃO S1 PERMITE O CONTROLE DE MAIS 6 CANAIS</a:t>
            </a:r>
            <a:r>
              <a:rPr lang="pt-BR" sz="1300" b="1" dirty="0">
                <a:solidFill>
                  <a:srgbClr val="FF0000"/>
                </a:solidFill>
                <a:latin typeface="Arial" charset="0"/>
                <a:cs typeface="+mn-cs"/>
              </a:rPr>
              <a:t> </a:t>
            </a:r>
            <a:r>
              <a:rPr lang="pt-BR" sz="1300" b="1" dirty="0">
                <a:latin typeface="Arial" charset="0"/>
                <a:cs typeface="+mn-cs"/>
              </a:rPr>
              <a:t>ANÁLOGICOS EXTERNOS (CANAIS 8-13).  AUMENTA A AMPLITUDE E/OU A POTENCIA GERADA.</a:t>
            </a:r>
          </a:p>
          <a:p>
            <a:pPr algn="just"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Arial" charset="0"/>
              </a:rPr>
              <a:t>ESTA CONEXÃO TAMBÉM PERMITEM A CONEXÃO DE ACESSÓRIOS, TAIS COMO:  </a:t>
            </a:r>
            <a:r>
              <a:rPr lang="pt-BR" sz="1300" b="1" dirty="0" smtClean="0">
                <a:latin typeface="Arial" charset="0"/>
                <a:cs typeface="Arial" charset="0"/>
              </a:rPr>
              <a:t>EXPANSÃO </a:t>
            </a:r>
            <a:r>
              <a:rPr lang="pt-BR" sz="1300" b="1" dirty="0">
                <a:latin typeface="Arial" charset="0"/>
                <a:cs typeface="Arial" charset="0"/>
              </a:rPr>
              <a:t>I/O, SIMULADORES DE ARCO, INTERFACE COM MEDIDORES, SIMULAÇÃO DE SINAIS DE BAIXO NÍVEL (ROGOWSKI), ETC.</a:t>
            </a:r>
          </a:p>
        </p:txBody>
      </p:sp>
      <p:sp>
        <p:nvSpPr>
          <p:cNvPr id="11269" name="Retângulo 9"/>
          <p:cNvSpPr>
            <a:spLocks noChangeArrowheads="1"/>
          </p:cNvSpPr>
          <p:nvPr/>
        </p:nvSpPr>
        <p:spPr bwMode="auto">
          <a:xfrm>
            <a:off x="3228975" y="1790700"/>
            <a:ext cx="266700" cy="4857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11270" name="Conector de seta reta 14"/>
          <p:cNvCxnSpPr>
            <a:cxnSpLocks noChangeShapeType="1"/>
          </p:cNvCxnSpPr>
          <p:nvPr/>
        </p:nvCxnSpPr>
        <p:spPr bwMode="auto">
          <a:xfrm>
            <a:off x="3230563" y="2282825"/>
            <a:ext cx="0" cy="216217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272" name="Retângulo 16"/>
          <p:cNvSpPr>
            <a:spLocks noChangeArrowheads="1"/>
          </p:cNvSpPr>
          <p:nvPr/>
        </p:nvSpPr>
        <p:spPr bwMode="auto">
          <a:xfrm>
            <a:off x="2751138" y="4556125"/>
            <a:ext cx="928687" cy="169227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1746" y="4084498"/>
            <a:ext cx="650103" cy="2227402"/>
          </a:xfrm>
          <a:prstGeom prst="rect">
            <a:avLst/>
          </a:prstGeom>
        </p:spPr>
      </p:pic>
      <p:pic>
        <p:nvPicPr>
          <p:cNvPr id="9" name="Imagem 8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506" y="1251111"/>
            <a:ext cx="3301588" cy="2577778"/>
          </a:xfrm>
          <a:prstGeom prst="rect">
            <a:avLst/>
          </a:prstGeom>
        </p:spPr>
      </p:pic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121150" y="1162050"/>
            <a:ext cx="4749800" cy="4627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 ESPECIAL ANALÓGICA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PARA TESTES DE TRANSDUTORES DE CORRENTE, TENSÃO, FREQUENCIA, POTÊNCIA, FASE, ETC.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i="1" dirty="0">
                <a:latin typeface="Arial" charset="0"/>
                <a:cs typeface="+mn-cs"/>
              </a:rPr>
              <a:t> RANGE DE CORRENTE :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2mA / </a:t>
            </a:r>
            <a:r>
              <a:rPr lang="pt-BR" sz="1200" b="1" i="1" u="sng" dirty="0">
                <a:latin typeface="Arial" charset="0"/>
                <a:cs typeface="+mn-cs"/>
              </a:rPr>
              <a:t>+</a:t>
            </a:r>
            <a:r>
              <a:rPr lang="pt-BR" sz="1200" b="1" i="1" dirty="0">
                <a:latin typeface="Arial" charset="0"/>
                <a:cs typeface="+mn-cs"/>
              </a:rPr>
              <a:t> 25 mA.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DC 0,05%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+mn-cs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i="1" dirty="0">
                <a:latin typeface="Arial" charset="0"/>
                <a:cs typeface="Arial" charset="0"/>
              </a:rPr>
              <a:t>RANGE DE TENSÃO : </a:t>
            </a:r>
            <a:r>
              <a:rPr lang="pt-BR" sz="1200" b="1" i="1" u="sng" dirty="0">
                <a:latin typeface="Arial" charset="0"/>
                <a:cs typeface="Arial" charset="0"/>
              </a:rPr>
              <a:t>+</a:t>
            </a:r>
            <a:r>
              <a:rPr lang="pt-BR" sz="1200" b="1" i="1" dirty="0">
                <a:latin typeface="Arial" charset="0"/>
                <a:cs typeface="Arial" charset="0"/>
              </a:rPr>
              <a:t> 1,0V / </a:t>
            </a:r>
            <a:r>
              <a:rPr lang="pt-BR" sz="1200" b="1" i="1" u="sng" dirty="0">
                <a:latin typeface="Arial" charset="0"/>
                <a:cs typeface="Arial" charset="0"/>
              </a:rPr>
              <a:t>+</a:t>
            </a:r>
            <a:r>
              <a:rPr lang="pt-BR" sz="1200" b="1" i="1" dirty="0">
                <a:latin typeface="Arial" charset="0"/>
                <a:cs typeface="Arial" charset="0"/>
              </a:rPr>
              <a:t> 10V.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PRECISÃO DC 0,05%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PRECISÃO AC:0,05%  DA LEITURA + 0,05%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</a:t>
            </a:r>
            <a:r>
              <a:rPr lang="pt-BR" sz="1200" b="1" i="1" dirty="0">
                <a:latin typeface="Arial" charset="0"/>
                <a:cs typeface="Arial" charset="0"/>
              </a:rPr>
              <a:t>RANGE DE TENSÃO: </a:t>
            </a:r>
            <a:r>
              <a:rPr lang="pt-BR" sz="1200" b="1" i="1" u="sng" dirty="0">
                <a:latin typeface="Arial" charset="0"/>
                <a:cs typeface="Arial" charset="0"/>
              </a:rPr>
              <a:t>+</a:t>
            </a:r>
            <a:r>
              <a:rPr lang="pt-BR" sz="1200" b="1" i="1" dirty="0">
                <a:latin typeface="Arial" charset="0"/>
                <a:cs typeface="Arial" charset="0"/>
              </a:rPr>
              <a:t> 100mV.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PRECISÃO DC:0,03%  DA LEITURA + 0,05%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PRECISÃO AC:0,1%  DA LEITURA + 0,1% DO RANGE.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</a:t>
            </a:r>
            <a:r>
              <a:rPr lang="pt-BR" sz="1200" b="1" i="1" dirty="0">
                <a:latin typeface="Arial" charset="0"/>
                <a:cs typeface="Arial" charset="0"/>
              </a:rPr>
              <a:t>RANGE DE TENSÃO: </a:t>
            </a:r>
            <a:r>
              <a:rPr lang="pt-BR" sz="1200" b="1" i="1" u="sng" dirty="0">
                <a:latin typeface="Arial" charset="0"/>
                <a:cs typeface="Arial" charset="0"/>
              </a:rPr>
              <a:t>+</a:t>
            </a:r>
            <a:r>
              <a:rPr lang="pt-BR" sz="1200" b="1" i="1" dirty="0">
                <a:latin typeface="Arial" charset="0"/>
                <a:cs typeface="Arial" charset="0"/>
              </a:rPr>
              <a:t> 10mV.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PRECISÃO DC:0,05%  DA LEITURA + 0,15% DO RANGE.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200" b="1" dirty="0">
                <a:latin typeface="Arial" charset="0"/>
                <a:cs typeface="Arial" charset="0"/>
              </a:rPr>
              <a:t> PRECISÃO AC:0,05%  DA LEITURA + 0,2% DO RANGE.</a:t>
            </a:r>
            <a:endParaRPr lang="pt-BR" sz="1200" b="1" dirty="0">
              <a:latin typeface="Arial" charset="0"/>
              <a:cs typeface="+mn-cs"/>
            </a:endParaRPr>
          </a:p>
        </p:txBody>
      </p:sp>
      <p:sp>
        <p:nvSpPr>
          <p:cNvPr id="12294" name="Retângulo 11"/>
          <p:cNvSpPr>
            <a:spLocks noChangeArrowheads="1"/>
          </p:cNvSpPr>
          <p:nvPr/>
        </p:nvSpPr>
        <p:spPr bwMode="auto">
          <a:xfrm>
            <a:off x="3163888" y="2078038"/>
            <a:ext cx="266700" cy="98266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12295" name="Conector de seta reta 14"/>
          <p:cNvCxnSpPr>
            <a:cxnSpLocks noChangeShapeType="1"/>
          </p:cNvCxnSpPr>
          <p:nvPr/>
        </p:nvCxnSpPr>
        <p:spPr bwMode="auto">
          <a:xfrm>
            <a:off x="3189288" y="3036888"/>
            <a:ext cx="0" cy="901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296" name="Retângulo 13"/>
          <p:cNvSpPr>
            <a:spLocks noChangeArrowheads="1"/>
          </p:cNvSpPr>
          <p:nvPr/>
        </p:nvSpPr>
        <p:spPr bwMode="auto">
          <a:xfrm>
            <a:off x="2882900" y="4089400"/>
            <a:ext cx="596900" cy="22352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altLang="en-US" sz="400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INSTRUMENTO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9250" y="1133475"/>
            <a:ext cx="8504238" cy="501942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INSTRUMENTAÇÃO VIRTUAL</a:t>
            </a:r>
            <a:r>
              <a:rPr lang="pt-BR" i="1" dirty="0">
                <a:latin typeface="Haettenschweiler" pitchFamily="34" charset="0"/>
                <a:cs typeface="+mn-cs"/>
              </a:rPr>
              <a:t> </a:t>
            </a:r>
            <a:br>
              <a:rPr lang="pt-BR" i="1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No CE-6707 nenhum controle do equipamento é feito no painel. Todas as operações são feitas via software utilizando o conceito de instrumentação virtual. O instrumento possui também medição em tempo real de todos os sinais gerados. Tudo isso oferece ao cliente mais segurança e confiabilidade na hora de realizar seus testes</a:t>
            </a:r>
            <a:r>
              <a:rPr lang="pt-BR" b="1" dirty="0">
                <a:latin typeface="Haettenschweiler" pitchFamily="34" charset="0"/>
                <a:cs typeface="+mn-cs"/>
              </a:rPr>
              <a:t>.</a:t>
            </a:r>
            <a:endParaRPr lang="pt-BR" sz="20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i="1" dirty="0">
                <a:latin typeface="Arial" charset="0"/>
                <a:cs typeface="+mn-cs"/>
              </a:rPr>
              <a:t> </a:t>
            </a:r>
            <a:r>
              <a:rPr lang="pt-BR" sz="2000" b="1" i="1" dirty="0" smtClean="0">
                <a:latin typeface="Arial" charset="0"/>
              </a:rPr>
              <a:t> </a:t>
            </a:r>
            <a:r>
              <a:rPr lang="pt-BR" b="1" i="1" dirty="0" smtClean="0">
                <a:latin typeface="Arial" charset="0"/>
              </a:rPr>
              <a:t>SUPORTE TÉCNICO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Por email.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Telefone.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WhatsApp.</a:t>
            </a:r>
          </a:p>
          <a:p>
            <a:pPr>
              <a:spcBef>
                <a:spcPts val="0"/>
              </a:spcBef>
              <a:defRPr/>
            </a:pPr>
            <a:r>
              <a:rPr lang="pt-BR" b="1" i="1" dirty="0" smtClean="0">
                <a:latin typeface="Arial" charset="0"/>
              </a:rPr>
              <a:t>Acesso Remoto.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 smtClean="0">
                <a:latin typeface="Arial" charset="0"/>
                <a:cs typeface="+mn-cs"/>
              </a:rPr>
              <a:t> </a:t>
            </a:r>
            <a:r>
              <a:rPr lang="pt-BR" b="1" i="1" dirty="0">
                <a:latin typeface="Arial" charset="0"/>
                <a:cs typeface="+mn-cs"/>
              </a:rPr>
              <a:t>MANUTENÇÃO E TREINAMENTO NO BRASIL</a:t>
            </a:r>
            <a:r>
              <a:rPr lang="pt-BR" sz="1800" dirty="0">
                <a:latin typeface="Haettenschweiler" pitchFamily="34" charset="0"/>
                <a:cs typeface="+mn-cs"/>
              </a:rPr>
              <a:t> </a:t>
            </a:r>
            <a:br>
              <a:rPr lang="pt-BR" sz="18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Desde 1984 no mercado, a </a:t>
            </a:r>
            <a:r>
              <a:rPr lang="pt-BR" b="1" cap="all" dirty="0">
                <a:latin typeface="Arial" charset="0"/>
                <a:cs typeface="+mn-cs"/>
              </a:rPr>
              <a:t>Conprove</a:t>
            </a:r>
            <a:r>
              <a:rPr lang="pt-BR" b="1" dirty="0">
                <a:latin typeface="Arial" charset="0"/>
                <a:cs typeface="+mn-cs"/>
              </a:rPr>
              <a:t> oferece treinamento e toda a manutenção do equipamento aqui mesmo no Brasil e mais, oferece garantia de 1 ano ou 2 anos (garantia expandida) contra defeitos de fabricação do equipamento. A manutenção nacional se torna mais rápida e econômica.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GERENCIAMENTO DOS RESULTADO DOS TESTES</a:t>
            </a:r>
            <a:r>
              <a:rPr lang="pt-BR" sz="2400" dirty="0">
                <a:latin typeface="Haettenschweiler" pitchFamily="34" charset="0"/>
                <a:cs typeface="+mn-cs"/>
              </a:rPr>
              <a:t> </a:t>
            </a:r>
            <a:br>
              <a:rPr lang="pt-BR" sz="2400" dirty="0">
                <a:latin typeface="Haettenschweiler" pitchFamily="34" charset="0"/>
                <a:cs typeface="+mn-cs"/>
              </a:rPr>
            </a:br>
            <a:r>
              <a:rPr lang="pt-BR" b="1" dirty="0">
                <a:latin typeface="Arial" charset="0"/>
                <a:cs typeface="+mn-cs"/>
              </a:rPr>
              <a:t>Permite a análise e o planejamento da manutenção baseando-se no histórico dos resultados dos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2062"/>
          <p:cNvSpPr txBox="1">
            <a:spLocks noChangeArrowheads="1"/>
          </p:cNvSpPr>
          <p:nvPr/>
        </p:nvSpPr>
        <p:spPr bwMode="auto">
          <a:xfrm>
            <a:off x="349250" y="1338263"/>
            <a:ext cx="8504238" cy="46196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GRANDE VARIEDADE DE SOFTWARES</a:t>
            </a:r>
            <a:r>
              <a:rPr lang="pt-BR" sz="2000" b="1" i="1" dirty="0">
                <a:latin typeface="Arial" charset="0"/>
                <a:cs typeface="+mn-cs"/>
              </a:rPr>
              <a:t/>
            </a:r>
            <a:br>
              <a:rPr lang="pt-BR" sz="2000" b="1" i="1" dirty="0">
                <a:latin typeface="Arial" charset="0"/>
                <a:cs typeface="+mn-cs"/>
              </a:rPr>
            </a:b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dirty="0">
                <a:latin typeface="Arial" charset="0"/>
                <a:cs typeface="+mn-cs"/>
              </a:rPr>
              <a:t>O </a:t>
            </a:r>
            <a:r>
              <a:rPr lang="pt-BR" b="1" dirty="0" smtClean="0">
                <a:latin typeface="Arial" charset="0"/>
                <a:cs typeface="+mn-cs"/>
              </a:rPr>
              <a:t>CE-6707 </a:t>
            </a:r>
            <a:r>
              <a:rPr lang="pt-BR" b="1" dirty="0">
                <a:latin typeface="Arial" charset="0"/>
                <a:cs typeface="+mn-cs"/>
              </a:rPr>
              <a:t>conta atualmente com  mais de </a:t>
            </a:r>
            <a:r>
              <a:rPr lang="pt-BR" b="1" dirty="0" smtClean="0">
                <a:latin typeface="Arial" charset="0"/>
                <a:cs typeface="+mn-cs"/>
              </a:rPr>
              <a:t>25 </a:t>
            </a:r>
            <a:r>
              <a:rPr lang="pt-BR" b="1" dirty="0">
                <a:latin typeface="Arial" charset="0"/>
                <a:cs typeface="+mn-cs"/>
              </a:rPr>
              <a:t>softwares com as mais diversas funções desenvolvidas para testes em relés, transdutores e medidores, geração de sinais, harmônicas, simulações, medições, análise de qualidade de energia, oscilografia e gerenciamento da manutenção de relés.</a:t>
            </a:r>
          </a:p>
          <a:p>
            <a:pPr>
              <a:spcBef>
                <a:spcPct val="50000"/>
              </a:spcBef>
              <a:defRPr/>
            </a:pPr>
            <a:r>
              <a:rPr lang="pt-BR" b="1" i="1" dirty="0">
                <a:latin typeface="Arial" charset="0"/>
                <a:cs typeface="+mn-cs"/>
              </a:rPr>
              <a:t>E MAIS: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RELÁTORIOS QUE PODEM SER IMPRESSOS E EXPORTADOS PARA O MS WORD</a:t>
            </a:r>
            <a:r>
              <a:rPr lang="pt-BR" b="1" i="1" baseline="30000" dirty="0">
                <a:latin typeface="Arial" charset="0"/>
                <a:cs typeface="+mn-cs"/>
              </a:rPr>
              <a:t>® </a:t>
            </a:r>
            <a:r>
              <a:rPr lang="pt-BR" b="1" i="1" dirty="0">
                <a:latin typeface="Arial" charset="0"/>
                <a:cs typeface="+mn-cs"/>
              </a:rPr>
              <a:t>OU PDF.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REALIZA TESTES MANUAIS E AUTOMÁTICOS EM RELÉS;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CALIBRAÇÃO DO INSTRUMENTO VIA SOFTWARE;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TODOS OS SOFTWARES COM TELAS EM PORTUGUÊS, INGLÊS OU ESPANHOL;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MANUAL EM PORTUGUÊS;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SAÍDA PARA AMPLIFICADOR EXTERNO;</a:t>
            </a: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REPRODUÇÃO DE ARQUIVOS </a:t>
            </a:r>
            <a:r>
              <a:rPr lang="pt-BR" b="1" i="1" dirty="0" smtClean="0">
                <a:latin typeface="Arial" charset="0"/>
                <a:cs typeface="+mn-cs"/>
              </a:rPr>
              <a:t>COMTRADE, ATP E PCAP;</a:t>
            </a:r>
            <a:endParaRPr lang="pt-BR" b="1" i="1" dirty="0"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FontTx/>
              <a:buChar char="•"/>
              <a:defRPr/>
            </a:pPr>
            <a:r>
              <a:rPr lang="pt-BR" b="1" i="1" dirty="0">
                <a:latin typeface="Arial" charset="0"/>
                <a:cs typeface="+mn-cs"/>
              </a:rPr>
              <a:t> </a:t>
            </a:r>
            <a:r>
              <a:rPr lang="pt-BR" b="1" i="1" dirty="0" smtClean="0">
                <a:latin typeface="Arial" charset="0"/>
              </a:rPr>
              <a:t>EXCELENTE CUSTO-BENEFÍCIO</a:t>
            </a:r>
            <a:r>
              <a:rPr lang="pt-BR" b="1" i="1" dirty="0" smtClean="0">
                <a:latin typeface="Arial" charset="0"/>
              </a:rPr>
              <a:t>.</a:t>
            </a:r>
            <a:endParaRPr lang="pt-BR" b="1" i="1" dirty="0">
              <a:latin typeface="Arial" charset="0"/>
              <a:cs typeface="+mn-cs"/>
            </a:endParaRPr>
          </a:p>
        </p:txBody>
      </p:sp>
      <p:sp>
        <p:nvSpPr>
          <p:cNvPr id="14339" name="Text Box 2061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altLang="en-US" sz="400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INSTRUMENTO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674688" y="320675"/>
            <a:ext cx="7696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 dirty="0">
                <a:solidFill>
                  <a:srgbClr val="0099CC"/>
                </a:solidFill>
                <a:latin typeface="Haettenschweiler" pitchFamily="34" charset="0"/>
              </a:rPr>
              <a:t>VANTAGENS</a:t>
            </a:r>
            <a:r>
              <a:rPr lang="pt-BR" altLang="en-US" sz="4000" dirty="0">
                <a:solidFill>
                  <a:srgbClr val="3E30F6"/>
                </a:solidFill>
                <a:latin typeface="Haettenschweiler" pitchFamily="34" charset="0"/>
              </a:rPr>
              <a:t> </a:t>
            </a:r>
            <a:r>
              <a:rPr lang="pt-BR" altLang="en-US" sz="3200" dirty="0">
                <a:latin typeface="Haettenschweiler" pitchFamily="34" charset="0"/>
              </a:rPr>
              <a:t>DO INSTRUMENTO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1000" dirty="0">
              <a:latin typeface="Haettenschweiler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pt-BR" altLang="en-US" sz="400" b="1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pt-BR" altLang="en-US" b="1" i="1" dirty="0">
                <a:latin typeface="Arial" panose="020B0604020202020204" pitchFamily="34" charset="0"/>
              </a:rPr>
              <a:t>SEGUE ABAIXO ALGUMAS DAS FUNÇÕES QUE O </a:t>
            </a:r>
            <a:r>
              <a:rPr lang="pt-BR" altLang="en-US" b="1" i="1" dirty="0" smtClean="0">
                <a:latin typeface="Arial" panose="020B0604020202020204" pitchFamily="34" charset="0"/>
              </a:rPr>
              <a:t>CE-6707 </a:t>
            </a:r>
            <a:r>
              <a:rPr lang="pt-BR" altLang="en-US" b="1" i="1" dirty="0">
                <a:latin typeface="Arial" panose="020B0604020202020204" pitchFamily="34" charset="0"/>
              </a:rPr>
              <a:t>É CAPAZ DE TESTAR:</a:t>
            </a:r>
            <a:endParaRPr lang="pt-BR" altLang="en-US" b="1" i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6361" name="Group 281"/>
          <p:cNvGraphicFramePr>
            <a:graphicFrameLocks noGrp="1"/>
          </p:cNvGraphicFramePr>
          <p:nvPr/>
        </p:nvGraphicFramePr>
        <p:xfrm>
          <a:off x="447675" y="1801813"/>
          <a:ext cx="4087813" cy="4435471"/>
        </p:xfrm>
        <a:graphic>
          <a:graphicData uri="http://schemas.openxmlformats.org/drawingml/2006/table">
            <a:tbl>
              <a:tblPr/>
              <a:tblGrid>
                <a:gridCol w="2863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0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</a:t>
                      </a: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ANSI</a:t>
                      </a:r>
                      <a:endParaRPr kumimoji="0" lang="pt-BR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Distância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Sobreexcitação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Sincronismo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Subtensão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Potência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Perda de Campo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Balanceamento de Corrente de Fase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Sequência de Fase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Seqüência Incompleta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Sobrecarga Térmica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Instantâneo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Falha de Disjuntor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50BF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Sobrecorrente Temporizado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Fator de Potência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Sobretensão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46378" name="Group 298"/>
          <p:cNvGraphicFramePr>
            <a:graphicFrameLocks noGrp="1"/>
          </p:cNvGraphicFramePr>
          <p:nvPr/>
        </p:nvGraphicFramePr>
        <p:xfrm>
          <a:off x="4557713" y="1804988"/>
          <a:ext cx="4087812" cy="4198940"/>
        </p:xfrm>
        <a:graphic>
          <a:graphicData uri="http://schemas.openxmlformats.org/drawingml/2006/table">
            <a:tbl>
              <a:tblPr/>
              <a:tblGrid>
                <a:gridCol w="28638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FUNÇÃO DO RELÉ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Nº </a:t>
                      </a:r>
                      <a:r>
                        <a:rPr kumimoji="0" lang="pt-BR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ANSI</a:t>
                      </a:r>
                      <a:endParaRPr kumimoji="0" lang="pt-BR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Tensão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Balanço de Corrente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Detecção de Terra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Corrente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 por Oscilação de Potência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Ângulo ou Falta de Sincronismo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Religamento Automático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Frequência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Fio Piloto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Bloqueio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Diferencial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Direcional de Tensão e Potência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74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Desligamento (Trip)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6707_ULTRAHD_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007" y="2914812"/>
            <a:ext cx="2158793" cy="1685518"/>
          </a:xfrm>
          <a:prstGeom prst="rect">
            <a:avLst/>
          </a:prstGeom>
        </p:spPr>
      </p:pic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en-US" smtClean="0">
                <a:solidFill>
                  <a:srgbClr val="0099CC"/>
                </a:solidFill>
              </a:rPr>
              <a:t>TESTES </a:t>
            </a:r>
            <a:r>
              <a:rPr lang="pt-BR" altLang="en-US" sz="2800" smtClean="0"/>
              <a:t> </a:t>
            </a:r>
            <a:r>
              <a:rPr lang="pt-BR" altLang="en-US" sz="3600" smtClean="0"/>
              <a:t>DO BARRAMENTO DE PROCESSO  IEC 6185</a:t>
            </a:r>
            <a:r>
              <a:rPr lang="pt-BR" altLang="en-US" sz="3600" smtClean="0">
                <a:solidFill>
                  <a:schemeClr val="tx1"/>
                </a:solidFill>
              </a:rPr>
              <a:t>0-9-2</a:t>
            </a:r>
            <a:r>
              <a:rPr lang="pt-BR" altLang="en-US" sz="3600" smtClean="0"/>
              <a:t/>
            </a:r>
            <a:br>
              <a:rPr lang="pt-BR" altLang="en-US" sz="3600" smtClean="0"/>
            </a:br>
            <a:endParaRPr lang="pt-BR" altLang="en-US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9874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CE-6707 </a:t>
            </a:r>
            <a:r>
              <a:rPr lang="pt-BR" sz="2000" b="1" i="1" dirty="0">
                <a:latin typeface="Arial" charset="0"/>
                <a:cs typeface="+mn-cs"/>
              </a:rPr>
              <a:t>– Item Opcional 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</a:t>
            </a:r>
            <a:r>
              <a:rPr lang="pt-BR" sz="1200" b="1" dirty="0" smtClean="0">
                <a:latin typeface="Arial" charset="0"/>
                <a:cs typeface="+mn-cs"/>
              </a:rPr>
              <a:t>CE-6707 </a:t>
            </a:r>
            <a:r>
              <a:rPr lang="pt-BR" sz="1200" b="1" dirty="0">
                <a:latin typeface="Arial" charset="0"/>
                <a:cs typeface="+mn-cs"/>
              </a:rPr>
              <a:t>PODE SER UTILIZIZADO PARA TESTES DO BARRAMENTO DE PROCESSO, TANTO PARA CONFIGURAÇÃO DO PAC UTILIZANDO SAMUs OU NCIT/MUs.</a:t>
            </a:r>
          </a:p>
        </p:txBody>
      </p:sp>
      <p:pic>
        <p:nvPicPr>
          <p:cNvPr id="16388" name="Imagem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38" t="41475" r="64302" b="17857"/>
          <a:stretch>
            <a:fillRect/>
          </a:stretch>
        </p:blipFill>
        <p:spPr bwMode="auto">
          <a:xfrm>
            <a:off x="228600" y="2886075"/>
            <a:ext cx="1371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m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21" t="43031" r="55006" b="41400"/>
          <a:stretch>
            <a:fillRect/>
          </a:stretch>
        </p:blipFill>
        <p:spPr bwMode="auto">
          <a:xfrm>
            <a:off x="7177088" y="3224213"/>
            <a:ext cx="1395412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CaixaDeTexto 15"/>
          <p:cNvSpPr txBox="1">
            <a:spLocks noChangeArrowheads="1"/>
          </p:cNvSpPr>
          <p:nvPr/>
        </p:nvSpPr>
        <p:spPr bwMode="auto">
          <a:xfrm>
            <a:off x="1581150" y="2819400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dirty="0"/>
              <a:t>Primário (Analógico)</a:t>
            </a:r>
          </a:p>
        </p:txBody>
      </p:sp>
      <p:sp>
        <p:nvSpPr>
          <p:cNvPr id="16391" name="CaixaDeTexto 44"/>
          <p:cNvSpPr txBox="1">
            <a:spLocks noChangeArrowheads="1"/>
          </p:cNvSpPr>
          <p:nvPr/>
        </p:nvSpPr>
        <p:spPr bwMode="auto">
          <a:xfrm>
            <a:off x="0" y="25908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1800" b="1"/>
              <a:t>NCIT/MU</a:t>
            </a:r>
          </a:p>
        </p:txBody>
      </p:sp>
      <p:sp>
        <p:nvSpPr>
          <p:cNvPr id="16392" name="CaixaDeTexto 45"/>
          <p:cNvSpPr txBox="1">
            <a:spLocks noChangeArrowheads="1"/>
          </p:cNvSpPr>
          <p:nvPr/>
        </p:nvSpPr>
        <p:spPr bwMode="auto">
          <a:xfrm>
            <a:off x="7467600" y="2905125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1800" b="1"/>
              <a:t>SAMU</a:t>
            </a:r>
          </a:p>
        </p:txBody>
      </p:sp>
      <p:sp>
        <p:nvSpPr>
          <p:cNvPr id="16393" name="CaixaDeTexto 46"/>
          <p:cNvSpPr txBox="1">
            <a:spLocks noChangeArrowheads="1"/>
          </p:cNvSpPr>
          <p:nvPr/>
        </p:nvSpPr>
        <p:spPr bwMode="auto">
          <a:xfrm>
            <a:off x="5667375" y="2847975"/>
            <a:ext cx="1171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dirty="0"/>
              <a:t>Secundário (Analógico)</a:t>
            </a:r>
          </a:p>
        </p:txBody>
      </p:sp>
      <p:sp>
        <p:nvSpPr>
          <p:cNvPr id="16394" name="Seta para baixo 11"/>
          <p:cNvSpPr>
            <a:spLocks noChangeArrowheads="1"/>
          </p:cNvSpPr>
          <p:nvPr/>
        </p:nvSpPr>
        <p:spPr bwMode="auto">
          <a:xfrm rot="5400000">
            <a:off x="1885950" y="27940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5" name="Seta para baixo 11"/>
          <p:cNvSpPr>
            <a:spLocks noChangeArrowheads="1"/>
          </p:cNvSpPr>
          <p:nvPr/>
        </p:nvSpPr>
        <p:spPr bwMode="auto">
          <a:xfrm rot="16200000" flipH="1">
            <a:off x="1962150" y="34798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6" name="CaixaDeTexto 61"/>
          <p:cNvSpPr txBox="1">
            <a:spLocks noChangeArrowheads="1"/>
          </p:cNvSpPr>
          <p:nvPr/>
        </p:nvSpPr>
        <p:spPr bwMode="auto">
          <a:xfrm>
            <a:off x="1514475" y="4410075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2000"/>
              <a:t>SV</a:t>
            </a:r>
            <a:r>
              <a:rPr lang="pt-BR" altLang="en-US" sz="800"/>
              <a:t> </a:t>
            </a:r>
          </a:p>
        </p:txBody>
      </p:sp>
      <p:sp>
        <p:nvSpPr>
          <p:cNvPr id="16397" name="Seta para baixo 11"/>
          <p:cNvSpPr>
            <a:spLocks noChangeArrowheads="1"/>
          </p:cNvSpPr>
          <p:nvPr/>
        </p:nvSpPr>
        <p:spPr bwMode="auto">
          <a:xfrm rot="16200000" flipH="1">
            <a:off x="6153150" y="27940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8" name="Seta para baixo 11"/>
          <p:cNvSpPr>
            <a:spLocks noChangeArrowheads="1"/>
          </p:cNvSpPr>
          <p:nvPr/>
        </p:nvSpPr>
        <p:spPr bwMode="auto">
          <a:xfrm rot="5400000">
            <a:off x="6153150" y="353695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9" name="CaixaDeTexto 64"/>
          <p:cNvSpPr txBox="1">
            <a:spLocks noChangeArrowheads="1"/>
          </p:cNvSpPr>
          <p:nvPr/>
        </p:nvSpPr>
        <p:spPr bwMode="auto">
          <a:xfrm>
            <a:off x="5867400" y="4476750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2000"/>
              <a:t>SV</a:t>
            </a:r>
            <a:r>
              <a:rPr lang="pt-BR" altLang="en-US" sz="800"/>
              <a:t> </a:t>
            </a:r>
          </a:p>
        </p:txBody>
      </p:sp>
      <p:sp>
        <p:nvSpPr>
          <p:cNvPr id="16400" name="Seta para baixo 11"/>
          <p:cNvSpPr>
            <a:spLocks noChangeArrowheads="1"/>
          </p:cNvSpPr>
          <p:nvPr/>
        </p:nvSpPr>
        <p:spPr bwMode="auto">
          <a:xfrm>
            <a:off x="3906838" y="4692650"/>
            <a:ext cx="355600" cy="931863"/>
          </a:xfrm>
          <a:prstGeom prst="downArrow">
            <a:avLst>
              <a:gd name="adj1" fmla="val 50000"/>
              <a:gd name="adj2" fmla="val 50021"/>
            </a:avLst>
          </a:prstGeom>
          <a:solidFill>
            <a:srgbClr val="0070C0"/>
          </a:solidFill>
          <a:ln w="57150" algn="ctr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402" name="CaixaDeTexto 46"/>
          <p:cNvSpPr txBox="1">
            <a:spLocks noChangeArrowheads="1"/>
          </p:cNvSpPr>
          <p:nvPr/>
        </p:nvSpPr>
        <p:spPr bwMode="auto">
          <a:xfrm>
            <a:off x="4852988" y="4967288"/>
            <a:ext cx="11715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/>
              <a:t>GOOSE ou</a:t>
            </a:r>
          </a:p>
          <a:p>
            <a:pPr algn="ctr">
              <a:spcBef>
                <a:spcPct val="50000"/>
              </a:spcBef>
            </a:pPr>
            <a:r>
              <a:rPr lang="pt-BR" altLang="en-US"/>
              <a:t>Contato</a:t>
            </a:r>
          </a:p>
        </p:txBody>
      </p:sp>
      <p:sp>
        <p:nvSpPr>
          <p:cNvPr id="16403" name="CaixaDeTexto 64"/>
          <p:cNvSpPr txBox="1">
            <a:spLocks noChangeArrowheads="1"/>
          </p:cNvSpPr>
          <p:nvPr/>
        </p:nvSpPr>
        <p:spPr bwMode="auto">
          <a:xfrm>
            <a:off x="3035300" y="5026025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en-US" sz="2000"/>
              <a:t>SV</a:t>
            </a:r>
            <a:r>
              <a:rPr lang="pt-BR" altLang="en-US" sz="800"/>
              <a:t> </a:t>
            </a:r>
          </a:p>
        </p:txBody>
      </p:sp>
      <p:pic>
        <p:nvPicPr>
          <p:cNvPr id="16404" name="Picture 2" descr="http://upload.wikimedia.org/wikipedia/commons/thumb/c/c2/Protective_relay.jpg/220px-Protective_rel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30" t="6671" r="9860" b="19453"/>
          <a:stretch>
            <a:fillRect/>
          </a:stretch>
        </p:blipFill>
        <p:spPr bwMode="auto">
          <a:xfrm>
            <a:off x="3941763" y="5689600"/>
            <a:ext cx="9112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ta para cima e para baixo 22"/>
          <p:cNvSpPr/>
          <p:nvPr/>
        </p:nvSpPr>
        <p:spPr bwMode="auto">
          <a:xfrm>
            <a:off x="4432300" y="4648200"/>
            <a:ext cx="355600" cy="990600"/>
          </a:xfrm>
          <a:prstGeom prst="upDownArrow">
            <a:avLst/>
          </a:pr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 bwMode="auto">
          <a:xfrm>
            <a:off x="466725" y="0"/>
            <a:ext cx="8229600" cy="6286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en-US" smtClean="0">
                <a:solidFill>
                  <a:srgbClr val="0099CC"/>
                </a:solidFill>
              </a:rPr>
              <a:t>TESTES </a:t>
            </a:r>
            <a:r>
              <a:rPr lang="pt-BR" altLang="en-US" sz="2800" smtClean="0"/>
              <a:t> </a:t>
            </a:r>
            <a:r>
              <a:rPr lang="pt-BR" altLang="en-US" sz="3600" smtClean="0"/>
              <a:t>DO BARRAMENTO DE PROCESSO  IEC 61850-9-2</a:t>
            </a:r>
            <a:br>
              <a:rPr lang="pt-BR" altLang="en-US" sz="3600" smtClean="0"/>
            </a:br>
            <a:endParaRPr lang="pt-BR" altLang="en-US" smtClean="0"/>
          </a:p>
        </p:txBody>
      </p:sp>
      <p:sp>
        <p:nvSpPr>
          <p:cNvPr id="24" name="Rectangle 2053"/>
          <p:cNvSpPr txBox="1">
            <a:spLocks noChangeArrowheads="1"/>
          </p:cNvSpPr>
          <p:nvPr/>
        </p:nvSpPr>
        <p:spPr bwMode="auto">
          <a:xfrm>
            <a:off x="133350" y="1438275"/>
            <a:ext cx="508635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TESTES: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 Perda de sincronismo;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 Perda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Resposta em frequência;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Tempo de atraso da digitalização;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Precisão;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Conformidade da formatação da informação;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Teste de integração (Interoperabilidade);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Teste de NCIT/MU e SAMU;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Teste funcional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Teste de comunicação (link, sobrecarga).</a:t>
            </a:r>
            <a:endParaRPr lang="pt-BR" sz="2400" kern="0" dirty="0">
              <a:latin typeface="+mn-lt"/>
              <a:cs typeface="Arial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6563" y="677863"/>
            <a:ext cx="8421687" cy="8032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CE 6707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TESTES DO BARRAMENTO DE PROCESSO EM CONFORMIDADE COM AS NORMAS IEC 61869-9 e IEC 61850-9-2</a:t>
            </a:r>
          </a:p>
        </p:txBody>
      </p:sp>
      <p:sp>
        <p:nvSpPr>
          <p:cNvPr id="5" name="Rectangle 2053"/>
          <p:cNvSpPr txBox="1">
            <a:spLocks noChangeArrowheads="1"/>
          </p:cNvSpPr>
          <p:nvPr/>
        </p:nvSpPr>
        <p:spPr bwMode="auto">
          <a:xfrm>
            <a:off x="4810125" y="1438275"/>
            <a:ext cx="4333875" cy="528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pt-BR" sz="2400" i="1" kern="0" dirty="0">
                <a:latin typeface="+mn-lt"/>
                <a:cs typeface="Times New Roman" pitchFamily="18" charset="0"/>
              </a:rPr>
              <a:t>Características 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Permite sincronismo de tempo (mesma fonte de sincronismo para a mala de teste e o objeto de teste);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Capacidade de simular mensagem (modo,qualidade);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Configuração do teste via arquivos SCD, CID, etc... 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Injeção de sinais analógicos de primário e secundário;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Envio e recebimento de mensagens SV;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pt-BR" sz="2000" kern="0" dirty="0">
                <a:latin typeface="Arial" pitchFamily="34" charset="0"/>
              </a:rPr>
              <a:t>Sinais binários (entrada/saída);</a:t>
            </a:r>
            <a:endParaRPr lang="pt-BR" sz="24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7300" y="1123775"/>
            <a:ext cx="6845300" cy="487753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Potência </a:t>
            </a:r>
            <a:r>
              <a:rPr lang="pt-BR" dirty="0" smtClean="0"/>
              <a:t> Dos Canais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11287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CTC –</a:t>
            </a:r>
            <a:r>
              <a:rPr lang="pt-BR" dirty="0" smtClean="0"/>
              <a:t>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CONPROVE TEST CENTER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Gerenciador dos softwares manuais, automáticos e de apoio.</a:t>
            </a:r>
            <a:br>
              <a:rPr lang="pt-BR" sz="14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endParaRPr lang="pt-BR" sz="1400" b="1" i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Espaço Reservado para Conteúdo 6" descr="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86141" y="1600200"/>
            <a:ext cx="5103659" cy="4840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19100" y="185738"/>
            <a:ext cx="8229600" cy="901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0099CC"/>
                </a:solidFill>
              </a:rPr>
              <a:t>RECURSOS DE SOFTWARE – </a:t>
            </a:r>
            <a:r>
              <a:rPr lang="pt-BR" sz="3200" kern="1200" dirty="0" smtClean="0">
                <a:solidFill>
                  <a:schemeClr val="tx1"/>
                </a:solidFill>
              </a:rPr>
              <a:t>QUICK </a:t>
            </a:r>
            <a:r>
              <a:rPr lang="pt-BR" sz="2400" dirty="0" smtClean="0">
                <a:solidFill>
                  <a:srgbClr val="FF3300"/>
                </a:solidFill>
              </a:rPr>
              <a:t/>
            </a:r>
            <a:br>
              <a:rPr lang="pt-BR" sz="2400" dirty="0" smtClean="0">
                <a:solidFill>
                  <a:srgbClr val="FF3300"/>
                </a:solidFill>
              </a:rPr>
            </a:br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190500" y="1093788"/>
            <a:ext cx="1870075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Quick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>
                <a:cs typeface="Arial" charset="0"/>
              </a:rPr>
              <a:t>Desenvolvido para realizar testes manuais em relés e transdutores, o software </a:t>
            </a:r>
            <a:r>
              <a:rPr lang="pt-BR" dirty="0" smtClean="0">
                <a:cs typeface="Arial" charset="0"/>
              </a:rPr>
              <a:t>Quick </a:t>
            </a:r>
            <a:r>
              <a:rPr lang="pt-BR" dirty="0">
                <a:cs typeface="Arial" charset="0"/>
              </a:rPr>
              <a:t>permite a geração simultânea de </a:t>
            </a:r>
            <a:r>
              <a:rPr lang="pt-BR" dirty="0" smtClean="0">
                <a:cs typeface="Arial" charset="0"/>
              </a:rPr>
              <a:t>10 </a:t>
            </a:r>
            <a:r>
              <a:rPr lang="pt-BR" dirty="0">
                <a:cs typeface="Arial" charset="0"/>
              </a:rPr>
              <a:t>canais com conteúdo harmônico </a:t>
            </a:r>
            <a:r>
              <a:rPr lang="pt-BR" dirty="0" smtClean="0">
                <a:cs typeface="Arial" charset="0"/>
              </a:rPr>
              <a:t>até </a:t>
            </a:r>
            <a:r>
              <a:rPr lang="pt-BR" dirty="0">
                <a:cs typeface="Arial" charset="0"/>
              </a:rPr>
              <a:t>a 50ª </a:t>
            </a:r>
            <a:r>
              <a:rPr lang="pt-BR" dirty="0" smtClean="0">
                <a:cs typeface="Arial" charset="0"/>
              </a:rPr>
              <a:t>ordem - </a:t>
            </a:r>
            <a:r>
              <a:rPr lang="pt-BR" dirty="0">
                <a:cs typeface="Arial" charset="0"/>
              </a:rPr>
              <a:t>p</a:t>
            </a:r>
            <a:r>
              <a:rPr lang="pt-BR" dirty="0" smtClean="0">
                <a:cs typeface="Arial" charset="0"/>
              </a:rPr>
              <a:t>odendo </a:t>
            </a:r>
            <a:r>
              <a:rPr lang="pt-BR" dirty="0">
                <a:cs typeface="Arial" charset="0"/>
              </a:rPr>
              <a:t>ser </a:t>
            </a:r>
            <a:r>
              <a:rPr lang="pt-BR" dirty="0" smtClean="0">
                <a:cs typeface="Arial" charset="0"/>
              </a:rPr>
              <a:t> 6 de corrente e 4 de </a:t>
            </a:r>
            <a:r>
              <a:rPr lang="pt-BR" dirty="0">
                <a:cs typeface="Arial" charset="0"/>
              </a:rPr>
              <a:t>tensão.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Mostra o estados das entradas binárias e mgs GOOSES, as formas de ondas dos sinais gerados</a:t>
            </a:r>
            <a:r>
              <a:rPr lang="pt-BR" dirty="0" smtClean="0">
                <a:cs typeface="Arial" charset="0"/>
              </a:rPr>
              <a:t>, acumulações dos sinais medidos, </a:t>
            </a:r>
            <a:r>
              <a:rPr lang="pt-BR" dirty="0">
                <a:cs typeface="Arial" charset="0"/>
              </a:rPr>
              <a:t>fasores, harmônicas, análise gráfica das proteções </a:t>
            </a:r>
            <a:r>
              <a:rPr lang="pt-BR" dirty="0" smtClean="0">
                <a:cs typeface="Arial" charset="0"/>
              </a:rPr>
              <a:t>avaliações gerais, avaliações  do tempo de transferência de msg GOOSE e erros SV.</a:t>
            </a:r>
            <a:endParaRPr lang="pt-BR" dirty="0"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753100" y="5143500"/>
            <a:ext cx="267652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</a:rPr>
              <a:t>Facilidades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Análise gráfica dos </a:t>
            </a:r>
            <a:r>
              <a:rPr lang="pt-BR" dirty="0" smtClean="0">
                <a:cs typeface="Arial" charset="0"/>
              </a:rPr>
              <a:t>testes </a:t>
            </a:r>
            <a:r>
              <a:rPr lang="pt-BR" dirty="0">
                <a:cs typeface="Arial" charset="0"/>
              </a:rPr>
              <a:t>das funções de </a:t>
            </a:r>
            <a:r>
              <a:rPr lang="pt-BR" dirty="0" smtClean="0">
                <a:cs typeface="Arial" charset="0"/>
              </a:rPr>
              <a:t>Corrente x </a:t>
            </a:r>
            <a:r>
              <a:rPr lang="pt-BR" dirty="0">
                <a:cs typeface="Arial" charset="0"/>
              </a:rPr>
              <a:t>Tempo, Tensão x Tempo, Diferencial, Restrição de Harmônicas e </a:t>
            </a:r>
            <a:r>
              <a:rPr lang="pt-BR" dirty="0" smtClean="0">
                <a:cs typeface="Arial" charset="0"/>
              </a:rPr>
              <a:t>Direcionais de: </a:t>
            </a:r>
            <a:r>
              <a:rPr lang="pt-BR" dirty="0">
                <a:cs typeface="Arial" charset="0"/>
              </a:rPr>
              <a:t>Sobrecorrente , Potência e </a:t>
            </a:r>
            <a:r>
              <a:rPr lang="pt-BR" dirty="0" smtClean="0">
                <a:cs typeface="Arial" charset="0"/>
              </a:rPr>
              <a:t>Impedância,  além da funções de Frequências.</a:t>
            </a:r>
            <a:endParaRPr lang="pt-BR" sz="2000" dirty="0">
              <a:solidFill>
                <a:srgbClr val="0099CC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96620" y="5458460"/>
            <a:ext cx="4518025" cy="1046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Geração de sinais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Geração em 50 ou 60Hz, possui 2 cronômetros para monitoramento, sendo possível utilizar lógicas tanto no disparo como na parada do cronômetro. Incremento automático tanto na amplitude como no ângulo dos sinais gerados.</a:t>
            </a:r>
            <a:endParaRPr lang="pt-BR" sz="2000" dirty="0">
              <a:solidFill>
                <a:srgbClr val="0099CC"/>
              </a:solidFill>
            </a:endParaRPr>
          </a:p>
        </p:txBody>
      </p:sp>
      <p:pic>
        <p:nvPicPr>
          <p:cNvPr id="7" name="Imagem 6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900" y="1097429"/>
            <a:ext cx="6997700" cy="3704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en-US" sz="6000" smtClean="0">
                <a:solidFill>
                  <a:srgbClr val="0099CC"/>
                </a:solidFill>
              </a:rPr>
              <a:t>APLICAÇÕES</a:t>
            </a:r>
            <a:r>
              <a:rPr lang="pt-BR" altLang="en-US" smtClean="0"/>
              <a:t> DO EQUIPAMENTO</a:t>
            </a: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3049588"/>
          </a:xfr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pt-BR" sz="2400" b="1" i="1" dirty="0" smtClean="0">
                <a:latin typeface="Arial" charset="0"/>
              </a:rPr>
              <a:t>CE-6707</a:t>
            </a:r>
          </a:p>
          <a:p>
            <a:pPr marL="0">
              <a:spcBef>
                <a:spcPct val="50000"/>
              </a:spcBef>
              <a:buFontTx/>
              <a:buNone/>
              <a:defRPr/>
            </a:pPr>
            <a:r>
              <a:rPr lang="pt-BR" sz="1600" b="1" i="1" dirty="0" smtClean="0">
                <a:latin typeface="Arial" charset="0"/>
              </a:rPr>
              <a:t>O CE-6707  É UM EQUIPAMENTO MULTIFUNCIONAL  COMPACTO QUE AGREGA DIVERSAS FUNÇÕES EM UMA ÚNICA CAIXA PERMITINDO TESTES EM: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pt-BR" sz="1600" b="1" i="1" dirty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RELÉS (</a:t>
            </a:r>
            <a:r>
              <a:rPr lang="pt-BR" sz="1600" b="1" i="1" dirty="0" err="1" smtClean="0">
                <a:latin typeface="Arial" charset="0"/>
              </a:rPr>
              <a:t>IED’S</a:t>
            </a:r>
            <a:r>
              <a:rPr lang="pt-BR" sz="1600" b="1" i="1" dirty="0" smtClean="0">
                <a:latin typeface="Arial" charset="0"/>
              </a:rPr>
              <a:t>);</a:t>
            </a:r>
            <a:endParaRPr lang="pt-BR" sz="1600" b="1" i="1" dirty="0" smtClean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MEDIDORES;</a:t>
            </a:r>
            <a:endParaRPr lang="pt-BR" sz="1600" b="1" i="1" dirty="0" smtClean="0">
              <a:latin typeface="Arial" charset="0"/>
            </a:endParaRP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QUALÍMETROS;</a:t>
            </a:r>
          </a:p>
          <a:p>
            <a:pPr marL="0" inden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600" b="1" i="1" dirty="0" smtClean="0">
                <a:latin typeface="Arial" charset="0"/>
              </a:rPr>
              <a:t>TRANSDUTORES.</a:t>
            </a:r>
            <a:endParaRPr lang="pt-BR" sz="1600" b="1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22532" name="Imagem 6" descr="fig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75" y="3602038"/>
            <a:ext cx="31972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magem 9" descr="fig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4764088"/>
            <a:ext cx="3821113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3600" y="1173163"/>
            <a:ext cx="26574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Sobrecorrente</a:t>
            </a:r>
          </a:p>
          <a:p>
            <a:pPr algn="just">
              <a:defRPr/>
            </a:pPr>
            <a:r>
              <a:rPr lang="pt-BR" dirty="0"/>
              <a:t>Na função temporizada compara os valores obtidos com diversas normas, </a:t>
            </a:r>
            <a:r>
              <a:rPr lang="pt-BR" dirty="0" smtClean="0"/>
              <a:t>além de permitir que </a:t>
            </a:r>
            <a:r>
              <a:rPr lang="pt-BR" dirty="0"/>
              <a:t>o usuário digitalize novas curvas. Analisa os tempos de </a:t>
            </a:r>
            <a:r>
              <a:rPr lang="pt-BR" dirty="0" smtClean="0"/>
              <a:t>atuação, </a:t>
            </a:r>
            <a:r>
              <a:rPr lang="pt-BR" dirty="0"/>
              <a:t>assim como a </a:t>
            </a:r>
            <a:r>
              <a:rPr lang="pt-BR" dirty="0" smtClean="0"/>
              <a:t>corrente, </a:t>
            </a:r>
            <a:r>
              <a:rPr lang="pt-BR" dirty="0"/>
              <a:t>de acordo com os erros definidos pelo fabricante do relé. Permite a captura dos pontos testados e gera relatórios automáticos.</a:t>
            </a:r>
          </a:p>
        </p:txBody>
      </p:sp>
      <p:pic>
        <p:nvPicPr>
          <p:cNvPr id="9" name="Espaço Reservado para Conteúdo 8" descr="04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1262" y="1066801"/>
            <a:ext cx="4820430" cy="360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Subcorrente</a:t>
            </a:r>
            <a:endParaRPr lang="pt-BR" sz="320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743700" y="1706563"/>
            <a:ext cx="2230438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Subcorrente</a:t>
            </a:r>
          </a:p>
          <a:p>
            <a:pPr algn="just">
              <a:defRPr/>
            </a:pPr>
            <a:r>
              <a:rPr lang="pt-BR" dirty="0"/>
              <a:t> Analisa os tempos de </a:t>
            </a:r>
            <a:r>
              <a:rPr lang="pt-BR" dirty="0" smtClean="0"/>
              <a:t>atuação, </a:t>
            </a:r>
            <a:r>
              <a:rPr lang="pt-BR" dirty="0"/>
              <a:t>assim como a </a:t>
            </a:r>
            <a:r>
              <a:rPr lang="pt-BR" dirty="0" smtClean="0"/>
              <a:t>corrente, </a:t>
            </a:r>
            <a:r>
              <a:rPr lang="pt-BR" dirty="0"/>
              <a:t>de acordo com os erros definidos pelo fabricante do relé. Permite a captura dos pontos testados e gera relatórios automáticos.</a:t>
            </a:r>
          </a:p>
        </p:txBody>
      </p:sp>
      <p:pic>
        <p:nvPicPr>
          <p:cNvPr id="6" name="Espaço Reservado para Conteúdo 5" descr="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942" y="1695450"/>
            <a:ext cx="6149608" cy="4614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Sobretensão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883400" y="1284288"/>
            <a:ext cx="2247900" cy="19082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Sobretensão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O usuário pode capturar os pontos testados assim como gerar relatórios.</a:t>
            </a:r>
          </a:p>
        </p:txBody>
      </p:sp>
      <p:pic>
        <p:nvPicPr>
          <p:cNvPr id="6" name="Imagem 5" descr="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1210912"/>
            <a:ext cx="6735115" cy="5020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Subtensão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905625" y="1303338"/>
            <a:ext cx="2047875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Subtensão</a:t>
            </a:r>
          </a:p>
          <a:p>
            <a:pPr algn="just">
              <a:defRPr/>
            </a:pPr>
            <a:r>
              <a:rPr lang="pt-BR" dirty="0"/>
              <a:t>Permite o usuário inserir sua curva e posteriormente comparar com os valores obtidos. Analisa valores de amplitude e tempo de atuação das </a:t>
            </a:r>
            <a:r>
              <a:rPr lang="pt-BR" dirty="0" smtClean="0"/>
              <a:t>funções. </a:t>
            </a:r>
            <a:r>
              <a:rPr lang="pt-BR" dirty="0"/>
              <a:t>Permite captura dos pontos testados assim como geração automática de relatórios.</a:t>
            </a:r>
          </a:p>
        </p:txBody>
      </p:sp>
      <p:pic>
        <p:nvPicPr>
          <p:cNvPr id="5" name="Imagem 4" descr="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690" y="1217259"/>
            <a:ext cx="6498542" cy="4853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Diferencial</a:t>
            </a:r>
          </a:p>
        </p:txBody>
      </p:sp>
      <p:pic>
        <p:nvPicPr>
          <p:cNvPr id="5" name="Imagem 4" descr="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37" y="1271238"/>
            <a:ext cx="6811326" cy="500132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848350" y="2805113"/>
            <a:ext cx="32956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Diferencial</a:t>
            </a:r>
          </a:p>
          <a:p>
            <a:pPr algn="just">
              <a:defRPr/>
            </a:pPr>
            <a:r>
              <a:rPr lang="pt-BR" dirty="0"/>
              <a:t>O usuário consegue levantar as características do slope 1 e do slope 2. Analisa valores de amplitude e tempo de atuação das funções instantâneas. </a:t>
            </a:r>
            <a:r>
              <a:rPr lang="pt-BR" dirty="0" smtClean="0"/>
              <a:t>Permite </a:t>
            </a:r>
            <a:r>
              <a:rPr lang="pt-BR" dirty="0"/>
              <a:t>a captura dos pontos testados assim como geração automática de relatórios.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Restrição de Harmônicas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654800" y="1541463"/>
            <a:ext cx="23622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Restrição de Harmônica</a:t>
            </a:r>
          </a:p>
          <a:p>
            <a:pPr algn="just">
              <a:defRPr/>
            </a:pPr>
            <a:r>
              <a:rPr lang="pt-BR" dirty="0"/>
              <a:t>Permite teste para harmônicas de segunda, terceira e quinta </a:t>
            </a:r>
            <a:r>
              <a:rPr lang="pt-BR" dirty="0" smtClean="0"/>
              <a:t>ordem. </a:t>
            </a:r>
            <a:r>
              <a:rPr lang="pt-BR" dirty="0"/>
              <a:t>Faz a </a:t>
            </a:r>
            <a:r>
              <a:rPr lang="pt-BR" dirty="0" smtClean="0"/>
              <a:t>análise </a:t>
            </a:r>
            <a:r>
              <a:rPr lang="pt-BR" dirty="0"/>
              <a:t>da região de transição entre o bloqueio e operação da função diferencial. Pode-se capturar os pontos </a:t>
            </a:r>
            <a:r>
              <a:rPr lang="pt-BR" dirty="0" smtClean="0"/>
              <a:t>testados, </a:t>
            </a:r>
            <a:r>
              <a:rPr lang="pt-BR" dirty="0"/>
              <a:t>assim como gerar facilmente os relatórios. Possui visualização na forma de gráfico ou tabela.</a:t>
            </a:r>
          </a:p>
        </p:txBody>
      </p:sp>
      <p:pic>
        <p:nvPicPr>
          <p:cNvPr id="7" name="Espaço Reservado para Conteúdo 6" descr="0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6" y="1485900"/>
            <a:ext cx="6360394" cy="47456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Sobrecorrente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10325" y="1447800"/>
            <a:ext cx="245745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Sobrecorrente</a:t>
            </a:r>
          </a:p>
          <a:p>
            <a:pPr algn="just">
              <a:defRPr/>
            </a:pPr>
            <a:r>
              <a:rPr lang="pt-BR" dirty="0"/>
              <a:t>Analisa a direcionalidade da função de </a:t>
            </a:r>
            <a:r>
              <a:rPr lang="pt-BR" dirty="0" smtClean="0"/>
              <a:t>sobrecorrente, </a:t>
            </a:r>
            <a:r>
              <a:rPr lang="pt-BR" dirty="0"/>
              <a:t>tanto direta como reversa. Utiliza como grandeza de polarização corrente ou tensão. Possibilita a captura dos pontos testados e realiza a geração automática de relatório.  Os resultados podem ser </a:t>
            </a:r>
            <a:r>
              <a:rPr lang="pt-BR" dirty="0" smtClean="0"/>
              <a:t>vistos </a:t>
            </a:r>
            <a:r>
              <a:rPr lang="pt-BR" dirty="0"/>
              <a:t>graficamente ou em tabela.</a:t>
            </a:r>
          </a:p>
        </p:txBody>
      </p:sp>
      <p:pic>
        <p:nvPicPr>
          <p:cNvPr id="28676" name="Imagem 4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57313"/>
            <a:ext cx="59690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Espaço Reservado para Conteúdo 9" descr="0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38" y="1600200"/>
            <a:ext cx="6099175" cy="4525963"/>
          </a:xfrm>
          <a:noFill/>
          <a:ln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Potência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692900" y="2773363"/>
            <a:ext cx="231775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Potência</a:t>
            </a:r>
          </a:p>
          <a:p>
            <a:pPr algn="just">
              <a:defRPr/>
            </a:pPr>
            <a:r>
              <a:rPr lang="pt-BR" dirty="0"/>
              <a:t>Analisa a direcionalidade do fluxo de potência (ativa, reativa ou aparente</a:t>
            </a:r>
            <a:r>
              <a:rPr lang="pt-BR" dirty="0" smtClean="0"/>
              <a:t>), </a:t>
            </a:r>
            <a:r>
              <a:rPr lang="pt-BR" dirty="0"/>
              <a:t>tanto direta como reversa. Pode-se capturar os pontos testados e solicitar o relatório.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Direcional de Impedância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473825" y="1992313"/>
            <a:ext cx="261937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Direcional de Impedância</a:t>
            </a:r>
          </a:p>
          <a:p>
            <a:pPr algn="just">
              <a:defRPr/>
            </a:pPr>
            <a:r>
              <a:rPr lang="pt-BR" dirty="0"/>
              <a:t>Analisa a direcionalidade da função de </a:t>
            </a:r>
            <a:r>
              <a:rPr lang="pt-BR" dirty="0" smtClean="0"/>
              <a:t>distância, </a:t>
            </a:r>
            <a:r>
              <a:rPr lang="pt-BR" dirty="0"/>
              <a:t>tanto na forma direta como reversa. Possibilita a aquisição dos pontos já testados </a:t>
            </a:r>
            <a:r>
              <a:rPr lang="pt-BR" dirty="0" smtClean="0"/>
              <a:t>em </a:t>
            </a:r>
            <a:r>
              <a:rPr lang="pt-BR" dirty="0"/>
              <a:t>forma de relatório.</a:t>
            </a:r>
          </a:p>
        </p:txBody>
      </p:sp>
      <p:pic>
        <p:nvPicPr>
          <p:cNvPr id="30724" name="Espaço Reservado para Conteúdo 5" descr="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1038225"/>
            <a:ext cx="6216650" cy="468630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Sobrefrequência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78626" y="1458913"/>
            <a:ext cx="21844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Sobrefrequência </a:t>
            </a:r>
          </a:p>
          <a:p>
            <a:pPr>
              <a:defRPr/>
            </a:pPr>
            <a:r>
              <a:rPr lang="pt-BR" dirty="0" smtClean="0"/>
              <a:t>Analisa valores de tempo de atuação das funções. Permite captura dos pontos testados, assim como geração automática de relatórios.</a:t>
            </a:r>
          </a:p>
          <a:p>
            <a:pPr algn="just">
              <a:defRPr/>
            </a:pPr>
            <a:endParaRPr lang="pt-BR" dirty="0"/>
          </a:p>
        </p:txBody>
      </p:sp>
      <p:pic>
        <p:nvPicPr>
          <p:cNvPr id="6" name="Espaço Reservado para Conteúdo 5" descr="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30" y="1435100"/>
            <a:ext cx="6530379" cy="4813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30438" y="1493838"/>
            <a:ext cx="4824412" cy="11715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PAINEL FRONTAL DO INSTRUMENTO</a:t>
            </a: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ESTE É O PAINEL FRONTAL DO INSTRUMENTO. UMA DESCRIÇÃO DE CADA UMA DE SUAS FUNCIONALIDADES SERÁ APRESENTADA A SEGUIR.</a:t>
            </a:r>
            <a:endParaRPr lang="pt-BR" sz="1200" dirty="0">
              <a:latin typeface="Arial" charset="0"/>
              <a:cs typeface="+mn-cs"/>
            </a:endParaRPr>
          </a:p>
        </p:txBody>
      </p:sp>
      <p:pic>
        <p:nvPicPr>
          <p:cNvPr id="5" name="Imagem 4" descr="6707_ULTRAHD_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906" y="3118011"/>
            <a:ext cx="3301588" cy="2577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Quick –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Subfrequência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6740525" y="1509713"/>
            <a:ext cx="2403475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Subfrequência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 smtClean="0"/>
              <a:t>Analisa valores de tempo de atuação das funções. Permite captura dos pontos testados, assim como geração automática de relatórios.</a:t>
            </a:r>
            <a:endParaRPr lang="pt-BR" dirty="0"/>
          </a:p>
        </p:txBody>
      </p:sp>
      <p:pic>
        <p:nvPicPr>
          <p:cNvPr id="9" name="Espaço Reservado para Conteúdo 8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859" y="1397000"/>
            <a:ext cx="656669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Distance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07963" y="298450"/>
            <a:ext cx="2262187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Neste </a:t>
            </a:r>
            <a:r>
              <a:rPr lang="pt-BR" dirty="0"/>
              <a:t>teste o usuário testa um ponto </a:t>
            </a:r>
            <a:r>
              <a:rPr lang="pt-BR" dirty="0" smtClean="0"/>
              <a:t>específico, </a:t>
            </a:r>
            <a:r>
              <a:rPr lang="pt-BR" dirty="0"/>
              <a:t>verificando se pertence ou não a uma região de operação.</a:t>
            </a:r>
          </a:p>
        </p:txBody>
      </p:sp>
      <p:pic>
        <p:nvPicPr>
          <p:cNvPr id="10" name="Espaço Reservado para Conteúdo 9" descr="1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3394"/>
            <a:ext cx="5182744" cy="2743806"/>
          </a:xfrm>
        </p:spPr>
      </p:pic>
      <p:pic>
        <p:nvPicPr>
          <p:cNvPr id="11" name="Imagem 10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299" y="3726329"/>
            <a:ext cx="5219701" cy="276337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85738" y="5059363"/>
            <a:ext cx="3924300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de transição entre a não operação e operação. Mostra o tempo de atuação, valores de tensão e corrente e ainda valores de impedância do ponto testado.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46600" y="952500"/>
            <a:ext cx="4572000" cy="13700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Este </a:t>
            </a:r>
            <a:r>
              <a:rPr lang="pt-BR" dirty="0"/>
              <a:t>software realiza teste automáticos nos relés de </a:t>
            </a:r>
            <a:r>
              <a:rPr lang="pt-BR" dirty="0" smtClean="0"/>
              <a:t>distância, sendo </a:t>
            </a:r>
            <a:r>
              <a:rPr lang="pt-BR" dirty="0"/>
              <a:t>possível inserir qualquer característica de zonas de atuação. Pode-se importar arquivo .RIO diretamente dos relés. Possuí um </a:t>
            </a:r>
            <a:r>
              <a:rPr lang="pt-BR" dirty="0" smtClean="0"/>
              <a:t>pré-ajuste </a:t>
            </a:r>
            <a:r>
              <a:rPr lang="pt-BR" dirty="0"/>
              <a:t>dos principais relés do </a:t>
            </a:r>
            <a:r>
              <a:rPr lang="pt-BR" dirty="0" smtClean="0"/>
              <a:t>mercado, </a:t>
            </a:r>
            <a:r>
              <a:rPr lang="pt-BR" dirty="0"/>
              <a:t>facilitando os testes.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Pré-Ajustes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 Distance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27100" y="1009650"/>
            <a:ext cx="1676400" cy="22313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Distance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Os principais relés de distância do mercado já possuem uma máscara onde o nome de seus ajustes são idênticos aos do </a:t>
            </a:r>
            <a:r>
              <a:rPr lang="pt-BR" dirty="0" smtClean="0"/>
              <a:t>software, de </a:t>
            </a:r>
            <a:r>
              <a:rPr lang="pt-BR" dirty="0"/>
              <a:t>modo a facilitar a parametrização do teste para o usuário.</a:t>
            </a:r>
          </a:p>
        </p:txBody>
      </p:sp>
      <p:pic>
        <p:nvPicPr>
          <p:cNvPr id="10" name="Imagem 9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1877" y="889000"/>
            <a:ext cx="2330240" cy="596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 descr="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4200" y="1102798"/>
            <a:ext cx="5401470" cy="2859602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Harmonic Restraint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Ponto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automaticamente se um determinado ponto está na região de operação ou de bloqueio.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398713"/>
            <a:ext cx="2589212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 bloqueio e </a:t>
            </a:r>
            <a:r>
              <a:rPr lang="pt-BR" dirty="0" smtClean="0"/>
              <a:t>operação, levando </a:t>
            </a:r>
            <a:r>
              <a:rPr lang="pt-BR" dirty="0"/>
              <a:t>em consideração o ajuste do diferencial percentual e diferencial instantâneo.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104900" cy="1892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Harmonic Restraint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para harmônicas de </a:t>
            </a:r>
            <a:r>
              <a:rPr lang="pt-BR" dirty="0" smtClean="0"/>
              <a:t>2ª a 10ª  ordem.</a:t>
            </a:r>
            <a:endParaRPr lang="pt-BR" dirty="0"/>
          </a:p>
        </p:txBody>
      </p:sp>
      <p:pic>
        <p:nvPicPr>
          <p:cNvPr id="12" name="Imagem 11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900" y="3966883"/>
            <a:ext cx="4381500" cy="2319617"/>
          </a:xfrm>
          <a:prstGeom prst="rect">
            <a:avLst/>
          </a:prstGeom>
        </p:spPr>
      </p:pic>
      <p:pic>
        <p:nvPicPr>
          <p:cNvPr id="13" name="Imagem 12" descr="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01" y="3962400"/>
            <a:ext cx="4461934" cy="2362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CrossBlock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Analisa  automaticamente se </a:t>
            </a:r>
            <a:r>
              <a:rPr lang="pt-BR" dirty="0" smtClean="0"/>
              <a:t>está existindo </a:t>
            </a:r>
            <a:r>
              <a:rPr lang="pt-BR" dirty="0"/>
              <a:t>o bloqueio cruzado </a:t>
            </a:r>
            <a:r>
              <a:rPr lang="pt-BR" dirty="0" smtClean="0"/>
              <a:t>da </a:t>
            </a:r>
            <a:r>
              <a:rPr lang="pt-BR" dirty="0"/>
              <a:t>função </a:t>
            </a:r>
            <a:r>
              <a:rPr lang="pt-BR" dirty="0" smtClean="0"/>
              <a:t>diferencial </a:t>
            </a:r>
            <a:r>
              <a:rPr lang="pt-BR" dirty="0"/>
              <a:t>nas outras </a:t>
            </a:r>
            <a:r>
              <a:rPr lang="pt-BR" dirty="0" smtClean="0"/>
              <a:t>fases, quando </a:t>
            </a:r>
            <a:r>
              <a:rPr lang="pt-BR" dirty="0"/>
              <a:t>existe harmônica em pelo menos uma fase.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6543" y="3441700"/>
            <a:ext cx="5667024" cy="30001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</a:rPr>
              <a:t>PSB OoS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85800" y="4949825"/>
            <a:ext cx="2322513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de Trajetória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usuário simular trajetórias </a:t>
            </a:r>
            <a:r>
              <a:rPr lang="pt-BR" dirty="0" smtClean="0"/>
              <a:t>de </a:t>
            </a:r>
            <a:r>
              <a:rPr lang="pt-BR" dirty="0"/>
              <a:t>impedâncias </a:t>
            </a:r>
            <a:r>
              <a:rPr lang="pt-BR" dirty="0" smtClean="0"/>
              <a:t>criando </a:t>
            </a:r>
            <a:r>
              <a:rPr lang="pt-BR" dirty="0"/>
              <a:t>oscilações de potência </a:t>
            </a:r>
            <a:r>
              <a:rPr lang="pt-BR" dirty="0" smtClean="0"/>
              <a:t>de forma manual.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265863" y="1219200"/>
            <a:ext cx="2262187" cy="13684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Simulação do Sistema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 oscilação de potência é </a:t>
            </a:r>
            <a:r>
              <a:rPr lang="pt-BR" dirty="0" smtClean="0"/>
              <a:t>criada </a:t>
            </a:r>
            <a:r>
              <a:rPr lang="pt-BR" dirty="0"/>
              <a:t>devido a diferença de freqüência entre duas </a:t>
            </a:r>
            <a:r>
              <a:rPr lang="pt-BR" dirty="0" smtClean="0"/>
              <a:t>fontes, podendo </a:t>
            </a:r>
            <a:r>
              <a:rPr lang="pt-BR" dirty="0"/>
              <a:t>ser síncrona ou assíncrona.</a:t>
            </a:r>
          </a:p>
        </p:txBody>
      </p:sp>
      <p:pic>
        <p:nvPicPr>
          <p:cNvPr id="11" name="Espaço Reservado para Conteúdo 10" descr="2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00" y="1316459"/>
            <a:ext cx="5741546" cy="3039642"/>
          </a:xfrm>
        </p:spPr>
      </p:pic>
      <p:sp>
        <p:nvSpPr>
          <p:cNvPr id="8" name="Retângulo 7"/>
          <p:cNvSpPr/>
          <p:nvPr/>
        </p:nvSpPr>
        <p:spPr>
          <a:xfrm>
            <a:off x="12700" y="25400"/>
            <a:ext cx="24892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PSB OoS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Cria condições </a:t>
            </a:r>
            <a:r>
              <a:rPr lang="pt-BR" dirty="0"/>
              <a:t>de oscilação de </a:t>
            </a:r>
            <a:r>
              <a:rPr lang="pt-BR" dirty="0" smtClean="0"/>
              <a:t>potência, verificando </a:t>
            </a:r>
            <a:r>
              <a:rPr lang="pt-BR" dirty="0"/>
              <a:t>a correta atuação da função de </a:t>
            </a:r>
            <a:r>
              <a:rPr lang="pt-BR" dirty="0" smtClean="0"/>
              <a:t>bloqueio e/ ou operação.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600" y="3570941"/>
            <a:ext cx="5613400" cy="29717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Overcurrent</a:t>
            </a:r>
          </a:p>
        </p:txBody>
      </p:sp>
      <p:pic>
        <p:nvPicPr>
          <p:cNvPr id="6" name="Espaço Reservado para Conteúdo 5" descr="2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26059"/>
            <a:ext cx="5645591" cy="2988842"/>
          </a:xfrm>
        </p:spPr>
      </p:pic>
      <p:sp>
        <p:nvSpPr>
          <p:cNvPr id="4" name="Retângulo 3"/>
          <p:cNvSpPr/>
          <p:nvPr/>
        </p:nvSpPr>
        <p:spPr>
          <a:xfrm>
            <a:off x="0" y="947738"/>
            <a:ext cx="5670550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Overcurrent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Software utilizado para realizar </a:t>
            </a:r>
            <a:r>
              <a:rPr lang="pt-BR" dirty="0" smtClean="0"/>
              <a:t>testes </a:t>
            </a:r>
            <a:r>
              <a:rPr lang="pt-BR" dirty="0"/>
              <a:t>automático </a:t>
            </a:r>
            <a:r>
              <a:rPr lang="pt-BR" dirty="0" smtClean="0"/>
              <a:t>em elementos com ou sem direcionalidade de sobrecorrente sejam eles: fase</a:t>
            </a:r>
            <a:r>
              <a:rPr lang="pt-BR" dirty="0"/>
              <a:t>, terra, </a:t>
            </a:r>
            <a:r>
              <a:rPr lang="pt-BR" dirty="0" smtClean="0"/>
              <a:t>sequência </a:t>
            </a:r>
            <a:r>
              <a:rPr lang="pt-BR" dirty="0"/>
              <a:t>negativa ou zero.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5041900"/>
            <a:ext cx="22526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Pickup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pick-up e/ou drop out está dentro da tolerância prevista.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29338" y="2641600"/>
            <a:ext cx="2214562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Tempo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se o tempo de operação está dentro da tolerância prevista.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3853329"/>
            <a:ext cx="4500035" cy="2382371"/>
          </a:xfrm>
          <a:prstGeom prst="rect">
            <a:avLst/>
          </a:prstGeom>
        </p:spPr>
      </p:pic>
      <p:pic>
        <p:nvPicPr>
          <p:cNvPr id="14" name="Imagem 13" descr="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399" y="1170455"/>
            <a:ext cx="5057775" cy="26776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Directional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</a:t>
            </a:r>
            <a:r>
              <a:rPr lang="pt-BR" dirty="0" smtClean="0"/>
              <a:t>potência e o software avalia a operação.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48425" y="2922588"/>
            <a:ext cx="2695575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</a:t>
            </a:r>
            <a:r>
              <a:rPr lang="pt-BR" dirty="0" smtClean="0"/>
              <a:t>quando se altera os três valores de potência ao mesmo tempo.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765300" cy="1154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Directional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Verifica os elementos direcionais de potência ativa, reativa ou aparente.</a:t>
            </a:r>
            <a:endParaRPr lang="pt-BR" dirty="0"/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  <p:pic>
        <p:nvPicPr>
          <p:cNvPr id="15" name="Imagem 14" descr="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4700" y="3866029"/>
            <a:ext cx="4476045" cy="2369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99" y="3891429"/>
            <a:ext cx="4452057" cy="2356971"/>
          </a:xfrm>
          <a:prstGeom prst="rect">
            <a:avLst/>
          </a:prstGeom>
        </p:spPr>
      </p:pic>
      <p:pic>
        <p:nvPicPr>
          <p:cNvPr id="10" name="Imagem 9" descr="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2800" y="1414929"/>
            <a:ext cx="4635500" cy="24540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Synchronism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9200" y="1114425"/>
            <a:ext cx="2593975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Disparo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O usuário define os valores de tensão,frequência e ângulo de cada sistema e verifica se ocorre o sincronismo.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48425" y="2732088"/>
            <a:ext cx="26955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Busca automaticamente os pontos da região entre operação e não operação do sincronismo.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Possui o objetivo de confirmar se ocorre a atuação para uma variação de tensão e frequência pré-definida pelo </a:t>
            </a:r>
            <a:r>
              <a:rPr lang="pt-BR" dirty="0" smtClean="0"/>
              <a:t>usuário.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497013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Synchronism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Verifica o sincronismo entre dois sistemas.</a:t>
            </a:r>
          </a:p>
        </p:txBody>
      </p:sp>
      <p:pic>
        <p:nvPicPr>
          <p:cNvPr id="13" name="Imagem 12" descr="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3900" y="3891429"/>
            <a:ext cx="4457700" cy="2359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8429"/>
            <a:ext cx="4452056" cy="2356971"/>
          </a:xfrm>
          <a:prstGeom prst="rect">
            <a:avLst/>
          </a:prstGeom>
        </p:spPr>
      </p:pic>
      <p:pic>
        <p:nvPicPr>
          <p:cNvPr id="10" name="Imagem 9" descr="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0400" y="1491129"/>
            <a:ext cx="4724400" cy="25011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Volts / Hertz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78300" y="1025525"/>
            <a:ext cx="2819400" cy="938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Tempo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Levanta a característica da curva de sobreexcitação do equipamento protegido.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54788" y="2817813"/>
            <a:ext cx="2589212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Busca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Pode-se variar a tensão e frequência iniciais e finais para que verifique </a:t>
            </a:r>
            <a:r>
              <a:rPr lang="pt-BR" dirty="0" smtClean="0"/>
              <a:t>se </a:t>
            </a:r>
            <a:r>
              <a:rPr lang="pt-BR" dirty="0"/>
              <a:t>há atuação da função.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348038"/>
            <a:ext cx="3152775" cy="115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Teste de Percurso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Testa a função de sobreexcitação para situações onde ocorra variação de tensão e variação de frequência ao mesmo tempo.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2600325" cy="1584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Volts </a:t>
            </a: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/ </a:t>
            </a:r>
            <a:r>
              <a:rPr lang="pt-BR" sz="2000" dirty="0">
                <a:solidFill>
                  <a:srgbClr val="0099CC"/>
                </a:solidFill>
                <a:cs typeface="Arial" charset="0"/>
              </a:rPr>
              <a:t>Hertz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testes automáticos em relés de sobreexcitação. Permite que o usuário ajuste as faixas de variação de tensão ou frequência e verifique se existe atuação e se está dentro do tempo previsto.</a:t>
            </a:r>
          </a:p>
        </p:txBody>
      </p:sp>
      <p:pic>
        <p:nvPicPr>
          <p:cNvPr id="11" name="Imagem 10" descr="3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3098" y="3980329"/>
            <a:ext cx="4572002" cy="2420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7050" y="1170454"/>
            <a:ext cx="6076950" cy="32172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Ramp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528888" cy="23383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Ramp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geração de  </a:t>
            </a:r>
            <a:r>
              <a:rPr lang="pt-BR" dirty="0" smtClean="0"/>
              <a:t>sequências </a:t>
            </a:r>
            <a:r>
              <a:rPr lang="pt-BR" dirty="0"/>
              <a:t>de </a:t>
            </a:r>
            <a:r>
              <a:rPr lang="pt-BR" dirty="0" smtClean="0"/>
              <a:t>eventos, com </a:t>
            </a:r>
            <a:r>
              <a:rPr lang="pt-BR" dirty="0"/>
              <a:t>realização de incremento ou decremento das seguintes grandezas: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Módulos, ângulos, </a:t>
            </a:r>
            <a:r>
              <a:rPr lang="pt-BR" dirty="0" smtClean="0"/>
              <a:t>frequências</a:t>
            </a:r>
            <a:r>
              <a:rPr lang="pt-BR" dirty="0"/>
              <a:t>, módulos e ângulos, módulos e </a:t>
            </a:r>
            <a:r>
              <a:rPr lang="pt-BR" dirty="0" smtClean="0"/>
              <a:t>frequências</a:t>
            </a:r>
            <a:r>
              <a:rPr lang="pt-BR" dirty="0"/>
              <a:t>, além de dF/dt. Utiliza dois modos de geração direta e pulsada. Permite o controle do tempo de geração entre cada incrementação.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70638" y="0"/>
            <a:ext cx="2773362" cy="11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  <p:pic>
        <p:nvPicPr>
          <p:cNvPr id="10" name="Espaço Reservado para Conteúdo 9" descr="3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800503"/>
            <a:ext cx="6533179" cy="3458742"/>
          </a:xfrm>
        </p:spPr>
      </p:pic>
      <p:sp>
        <p:nvSpPr>
          <p:cNvPr id="6" name="Retângulo 5"/>
          <p:cNvSpPr/>
          <p:nvPr/>
        </p:nvSpPr>
        <p:spPr>
          <a:xfrm>
            <a:off x="5961063" y="4195763"/>
            <a:ext cx="2589212" cy="2662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</a:t>
            </a:r>
            <a:r>
              <a:rPr lang="pt-BR" dirty="0" smtClean="0"/>
              <a:t>dos </a:t>
            </a:r>
            <a:r>
              <a:rPr lang="pt-BR" dirty="0"/>
              <a:t>sinais  em valores  </a:t>
            </a:r>
            <a:r>
              <a:rPr lang="pt-BR" dirty="0" smtClean="0"/>
              <a:t>rms e </a:t>
            </a:r>
            <a:r>
              <a:rPr lang="pt-BR" dirty="0"/>
              <a:t>o tempo em segundos ou ciclos. Escolhe-se entre valores primários ou secundários e valores absolutos ou relativos dos sinais gerados.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703" y="4881510"/>
            <a:ext cx="1611871" cy="884290"/>
          </a:xfrm>
          <a:prstGeom prst="rect">
            <a:avLst/>
          </a:prstGeom>
        </p:spPr>
      </p:pic>
      <p:pic>
        <p:nvPicPr>
          <p:cNvPr id="12" name="Imagem 11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306" y="1124111"/>
            <a:ext cx="3301588" cy="2577778"/>
          </a:xfrm>
          <a:prstGeom prst="rect">
            <a:avLst/>
          </a:prstGeom>
        </p:spPr>
      </p:pic>
      <p:sp>
        <p:nvSpPr>
          <p:cNvPr id="5123" name="Text Box 1030"/>
          <p:cNvSpPr txBox="1">
            <a:spLocks noChangeArrowheads="1"/>
          </p:cNvSpPr>
          <p:nvPr/>
        </p:nvSpPr>
        <p:spPr bwMode="auto">
          <a:xfrm>
            <a:off x="460375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400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300538" y="5108575"/>
            <a:ext cx="4678362" cy="1325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 Menor ou Igual à: 0,04% da leitura + 0,01% do range</a:t>
            </a:r>
            <a:r>
              <a:rPr lang="pt-BR" sz="1300" b="1" dirty="0">
                <a:latin typeface="Arial" charset="0"/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 Menor ou Igual à: 0,1º.</a:t>
            </a:r>
          </a:p>
        </p:txBody>
      </p:sp>
      <p:cxnSp>
        <p:nvCxnSpPr>
          <p:cNvPr id="5125" name="Conector de seta reta 32"/>
          <p:cNvCxnSpPr>
            <a:cxnSpLocks noChangeShapeType="1"/>
          </p:cNvCxnSpPr>
          <p:nvPr/>
        </p:nvCxnSpPr>
        <p:spPr bwMode="auto">
          <a:xfrm>
            <a:off x="1422400" y="5359400"/>
            <a:ext cx="94615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27" name="Retângulo 13"/>
          <p:cNvSpPr>
            <a:spLocks noChangeArrowheads="1"/>
          </p:cNvSpPr>
          <p:nvPr/>
        </p:nvSpPr>
        <p:spPr bwMode="auto">
          <a:xfrm>
            <a:off x="768350" y="2032000"/>
            <a:ext cx="755650" cy="48895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5128" name="Conector reto 28"/>
          <p:cNvCxnSpPr>
            <a:cxnSpLocks noChangeShapeType="1"/>
          </p:cNvCxnSpPr>
          <p:nvPr/>
        </p:nvCxnSpPr>
        <p:spPr bwMode="auto">
          <a:xfrm>
            <a:off x="1400175" y="2495550"/>
            <a:ext cx="28575" cy="28892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30" name="Retângulo 18"/>
          <p:cNvSpPr>
            <a:spLocks noChangeArrowheads="1"/>
          </p:cNvSpPr>
          <p:nvPr/>
        </p:nvSpPr>
        <p:spPr bwMode="auto">
          <a:xfrm>
            <a:off x="2428875" y="4848225"/>
            <a:ext cx="1628775" cy="9620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4305300" y="1016001"/>
            <a:ext cx="4686300" cy="382679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AMPLIFICADORES DE TENSÃO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QUATRO SAÍDAS </a:t>
            </a:r>
            <a:r>
              <a:rPr lang="pt-BR" sz="1300" b="1" dirty="0" smtClean="0">
                <a:latin typeface="Arial" charset="0"/>
                <a:cs typeface="+mn-cs"/>
              </a:rPr>
              <a:t>QUE </a:t>
            </a:r>
            <a:r>
              <a:rPr lang="pt-BR" sz="1300" b="1" dirty="0">
                <a:latin typeface="Arial" charset="0"/>
                <a:cs typeface="+mn-cs"/>
              </a:rPr>
              <a:t>PERMITEM O CONTROLE DA AMPLITUDE E DO ÂNGULO DE FASE </a:t>
            </a:r>
            <a:r>
              <a:rPr lang="pt-BR" sz="1300" b="1" dirty="0" smtClean="0">
                <a:latin typeface="Arial" charset="0"/>
                <a:cs typeface="+mn-cs"/>
              </a:rPr>
              <a:t>GERANDO ATÉ </a:t>
            </a:r>
            <a:r>
              <a:rPr lang="pt-BR" sz="1300" b="1" dirty="0">
                <a:latin typeface="Arial" charset="0"/>
                <a:cs typeface="+mn-cs"/>
              </a:rPr>
              <a:t>A 50ª ORDEM HARMÔNICA COM FREQUÊNCIAS FUNDAMENTAIS DE 50 OU 60 Hz.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</a:t>
            </a:r>
            <a:r>
              <a:rPr lang="pt-BR" sz="1300" b="1" dirty="0" smtClean="0">
                <a:latin typeface="Arial" charset="0"/>
                <a:cs typeface="+mn-cs"/>
              </a:rPr>
              <a:t>4 SAÍDAS 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SAÍDA TETRAFÁSICA DE 300V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POTÊNCIA 100VA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2 SAÍDAS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BIFÁSICA DE 600V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180VA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1 SAÍDA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MONOFÁSICA DE 600V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MONOFÁSICA 200VA.</a:t>
            </a:r>
            <a:endParaRPr lang="pt-BR" sz="1300" b="1" dirty="0" smtClean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OBS</a:t>
            </a:r>
            <a:r>
              <a:rPr lang="pt-BR" sz="1300" b="1" dirty="0">
                <a:latin typeface="Arial" charset="0"/>
                <a:cs typeface="+mn-cs"/>
              </a:rPr>
              <a:t>: EXISTEM OUTRAS </a:t>
            </a:r>
            <a:r>
              <a:rPr lang="pt-BR" sz="1300" b="1" dirty="0" smtClean="0">
                <a:latin typeface="Arial" charset="0"/>
                <a:cs typeface="+mn-cs"/>
              </a:rPr>
              <a:t>ASSOCIAÇÕES POSSÍVEIS.</a:t>
            </a:r>
            <a:endParaRPr lang="pt-BR" sz="1300" b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0" grpId="0" animBg="1" autoUpdateAnimBg="0"/>
      <p:bldP spid="11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178322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Sequencer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2951163" cy="2124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Sequencer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Possibilita </a:t>
            </a:r>
            <a:r>
              <a:rPr lang="pt-BR" dirty="0" smtClean="0"/>
              <a:t>ao </a:t>
            </a:r>
            <a:r>
              <a:rPr lang="pt-BR" dirty="0"/>
              <a:t>usuário  modificar a frequência. Possui a vantagem de inserir diretamente valores de: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Harmônica, componentes simétricas, fase-fase, potência, Z e I constantes e Z e V constantes. O software converte automaticamente para valores de </a:t>
            </a:r>
            <a:r>
              <a:rPr lang="pt-BR" dirty="0" smtClean="0"/>
              <a:t>sequência </a:t>
            </a:r>
            <a:r>
              <a:rPr lang="pt-BR" dirty="0"/>
              <a:t>de fase.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07963" y="2679700"/>
            <a:ext cx="2125662" cy="35242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Visualização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o controle de avanço entre uma </a:t>
            </a:r>
            <a:r>
              <a:rPr lang="pt-BR" dirty="0" smtClean="0"/>
              <a:t>sequência </a:t>
            </a:r>
            <a:r>
              <a:rPr lang="pt-BR" dirty="0"/>
              <a:t>e outra através de tempo ou lógica usando entradas binárias. Mostra graficamente  as formas de ondas e estado de entradas e saídas binárias. Permite visualização do sinais  em valores  rms e o tempo em segundos ou ciclos. Possui o recurso de visualizar os sinais gerados através de valores primários ou secundários e valores absolutos ou relativos dependendo dos ajustes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91063" y="5605463"/>
            <a:ext cx="3889375" cy="938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Avalia se o tempo, nível de binária e amplitude  estão dentro de valores pré-estabelecidos para aprovação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Transient Playback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73363" y="1223963"/>
            <a:ext cx="4114800" cy="1370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Transient Playback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Reproduz arquivos gerados no formato  COMTRADE. Ideal para reproduzir situações ocorridas em </a:t>
            </a:r>
            <a:r>
              <a:rPr lang="pt-BR" dirty="0" smtClean="0"/>
              <a:t>campo, </a:t>
            </a:r>
            <a:r>
              <a:rPr lang="pt-BR" dirty="0"/>
              <a:t>facilitando a correção de possíveis erros de ajuste na proteção. Reproduz </a:t>
            </a:r>
            <a:r>
              <a:rPr lang="pt-BR" dirty="0" smtClean="0"/>
              <a:t>arquivos </a:t>
            </a:r>
            <a:r>
              <a:rPr lang="pt-BR" dirty="0"/>
              <a:t>gerados pelo software ATP </a:t>
            </a:r>
            <a:r>
              <a:rPr lang="pt-BR" dirty="0" smtClean="0"/>
              <a:t>e gravados por um sniffer do tipo PCAP.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186238" y="5688013"/>
            <a:ext cx="3889375" cy="94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Permite a verificação se 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Master</a:t>
            </a:r>
          </a:p>
        </p:txBody>
      </p:sp>
      <p:pic>
        <p:nvPicPr>
          <p:cNvPr id="8" name="Espaço Reservado para Conteúdo 7" descr="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4" name="Retângulo 3"/>
          <p:cNvSpPr/>
          <p:nvPr/>
        </p:nvSpPr>
        <p:spPr>
          <a:xfrm>
            <a:off x="0" y="144463"/>
            <a:ext cx="3074988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Master</a:t>
            </a:r>
          </a:p>
          <a:p>
            <a:pPr algn="just">
              <a:defRPr/>
            </a:pPr>
            <a:r>
              <a:rPr lang="pt-BR" dirty="0"/>
              <a:t>Engloba os softwares </a:t>
            </a:r>
            <a:r>
              <a:rPr lang="pt-BR" dirty="0" smtClean="0"/>
              <a:t>ramp, sequencer </a:t>
            </a:r>
            <a:r>
              <a:rPr lang="pt-BR" dirty="0"/>
              <a:t>e </a:t>
            </a:r>
            <a:r>
              <a:rPr lang="pt-BR" dirty="0" smtClean="0"/>
              <a:t>transient playback. </a:t>
            </a:r>
            <a:r>
              <a:rPr lang="pt-BR" dirty="0"/>
              <a:t>Possibilita ao usuário utilizar todos os recursos </a:t>
            </a:r>
            <a:r>
              <a:rPr lang="pt-BR" dirty="0" smtClean="0"/>
              <a:t>destes </a:t>
            </a:r>
            <a:r>
              <a:rPr lang="pt-BR" dirty="0"/>
              <a:t>softwares de maneira </a:t>
            </a:r>
            <a:r>
              <a:rPr lang="pt-BR" dirty="0" smtClean="0"/>
              <a:t>centralizada. Reproduz </a:t>
            </a:r>
            <a:r>
              <a:rPr lang="pt-BR" dirty="0"/>
              <a:t>qualquer tipo de teste elaborado pelo usuário.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594225" y="5919788"/>
            <a:ext cx="400685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99CC"/>
                </a:solidFill>
                <a:cs typeface="Arial" charset="0"/>
              </a:rPr>
              <a:t>Avaliação de Sinais</a:t>
            </a:r>
          </a:p>
          <a:p>
            <a:pPr algn="just">
              <a:defRPr/>
            </a:pPr>
            <a:r>
              <a:rPr lang="pt-BR" dirty="0"/>
              <a:t>Permite </a:t>
            </a:r>
            <a:r>
              <a:rPr lang="pt-BR" dirty="0" smtClean="0"/>
              <a:t>verificar se </a:t>
            </a:r>
            <a:r>
              <a:rPr lang="pt-BR" dirty="0"/>
              <a:t>o tempo, nível de binária e amplitude  estão dentro de valores pré-estabelecidos para validação do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" y="200860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Transducer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33499" y="1135063"/>
            <a:ext cx="71532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Transducer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automáticos em todos os tipos de transdutores </a:t>
            </a:r>
            <a:r>
              <a:rPr lang="pt-BR" dirty="0" smtClean="0"/>
              <a:t>sejam eles: </a:t>
            </a:r>
            <a:r>
              <a:rPr lang="pt-BR" dirty="0"/>
              <a:t>potência ativa, potência reativa, potência aparente, frequência, corrente, tensão, fator de potência etc.  Monitora a saída do </a:t>
            </a:r>
            <a:r>
              <a:rPr lang="pt-BR" dirty="0" smtClean="0"/>
              <a:t>transdutor, seja </a:t>
            </a:r>
            <a:r>
              <a:rPr lang="pt-BR" dirty="0"/>
              <a:t>corrente DC ou tensão DC.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0033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23951" y="1041400"/>
            <a:ext cx="64865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Permite testes em todos os tipos de medidores </a:t>
            </a:r>
            <a:r>
              <a:rPr lang="pt-BR" dirty="0" smtClean="0"/>
              <a:t>sejam eles: </a:t>
            </a:r>
            <a:r>
              <a:rPr lang="pt-BR" dirty="0"/>
              <a:t>Multifuncional, Watt hora, VAr hora, VA hora, Q hora, </a:t>
            </a:r>
            <a:r>
              <a:rPr lang="pt-BR" dirty="0" smtClean="0"/>
              <a:t>V</a:t>
            </a:r>
            <a:r>
              <a:rPr lang="pt-BR" baseline="30000" dirty="0" smtClean="0"/>
              <a:t>2</a:t>
            </a:r>
            <a:r>
              <a:rPr lang="pt-BR" dirty="0" smtClean="0"/>
              <a:t> </a:t>
            </a:r>
            <a:r>
              <a:rPr lang="pt-BR" dirty="0"/>
              <a:t>hora, I</a:t>
            </a:r>
            <a:r>
              <a:rPr lang="pt-BR" baseline="30000" dirty="0"/>
              <a:t>2</a:t>
            </a:r>
            <a:r>
              <a:rPr lang="pt-BR" dirty="0"/>
              <a:t> hora, V hora e I hora. Modo de medição tanto </a:t>
            </a:r>
            <a:r>
              <a:rPr lang="pt-BR" dirty="0" smtClean="0"/>
              <a:t>monofásico </a:t>
            </a:r>
            <a:r>
              <a:rPr lang="pt-BR" dirty="0"/>
              <a:t>ou </a:t>
            </a:r>
            <a:r>
              <a:rPr lang="pt-BR" dirty="0" smtClean="0"/>
              <a:t>trifásico </a:t>
            </a:r>
            <a:r>
              <a:rPr lang="pt-BR" dirty="0"/>
              <a:t>podendo ser a 4 fios ou 3 fios.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20857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Test Plan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84224"/>
            <a:ext cx="2790825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Test Plan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>
              <a:defRPr/>
            </a:pPr>
            <a:r>
              <a:rPr lang="pt-BR" dirty="0"/>
              <a:t>Realiza testes em sequência de diferentes softwares do CTC. Tem o recurso de adicionar um teste previamente salvo, criar grupos de plano de testes, criar sequências de espera, criar módulos de teste e estipular uma porcentagem de aprovação.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5765"/>
            <a:ext cx="8391378" cy="444249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Power Quality</a:t>
            </a:r>
          </a:p>
        </p:txBody>
      </p:sp>
      <p:sp>
        <p:nvSpPr>
          <p:cNvPr id="4" name="Retângulo 3"/>
          <p:cNvSpPr/>
          <p:nvPr/>
        </p:nvSpPr>
        <p:spPr>
          <a:xfrm>
            <a:off x="1" y="0"/>
            <a:ext cx="2705100" cy="18004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Power Quality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Software para análise de qualidade de energia com diversos eventos pré-ajustados:  Frequência, Magnitude, Flicker, Afundamento, Elevação, Interrupção, Transitórios, Desbalanço, Harmônicos, Inter-Harmônicos, Mudança Rápida e Multi-Incidente.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3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4758"/>
            <a:ext cx="8229600" cy="435684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Multimeter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74750" y="3970338"/>
            <a:ext cx="2790825" cy="2446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Multimeter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/>
              <a:t>Realiza medições de tensões com valores de até 600 V rms, e com auxilio de clamps mede até </a:t>
            </a:r>
            <a:r>
              <a:rPr lang="pt-BR" dirty="0" smtClean="0"/>
              <a:t>1,0KA </a:t>
            </a:r>
            <a:r>
              <a:rPr lang="pt-BR" dirty="0"/>
              <a:t>de corrente. Mede ainda valores de distorção harmônica total, potência aparente e </a:t>
            </a:r>
            <a:r>
              <a:rPr lang="pt-BR" dirty="0" smtClean="0"/>
              <a:t>impedância. Mostra </a:t>
            </a:r>
            <a:r>
              <a:rPr lang="pt-BR" dirty="0"/>
              <a:t>a forma de onda e fasores dos valores medidos. Armazena os valores máximo, mínimo e a média dos valores aquisitados. Mostra detalhadamente o espectro de harmônicas até 50ª ordem.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kern="1200" dirty="0" smtClean="0">
                <a:solidFill>
                  <a:srgbClr val="0099CC"/>
                </a:solidFill>
              </a:rPr>
              <a:t>Software </a:t>
            </a:r>
            <a:r>
              <a:rPr lang="pt-BR" sz="3200" kern="1200" dirty="0" smtClean="0">
                <a:solidFill>
                  <a:schemeClr val="tx1"/>
                </a:solidFill>
                <a:ea typeface="+mn-ea"/>
                <a:cs typeface="+mn-cs"/>
              </a:rPr>
              <a:t>Settings</a:t>
            </a:r>
          </a:p>
        </p:txBody>
      </p:sp>
      <p:pic>
        <p:nvPicPr>
          <p:cNvPr id="8" name="Espaço Reservado para Conteúdo 7" descr="4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687" y="1000125"/>
            <a:ext cx="3752838" cy="3580789"/>
          </a:xfrm>
        </p:spPr>
      </p:pic>
      <p:pic>
        <p:nvPicPr>
          <p:cNvPr id="9" name="Imagem 8" descr="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637" y="982108"/>
            <a:ext cx="3772363" cy="3599418"/>
          </a:xfrm>
          <a:prstGeom prst="rect">
            <a:avLst/>
          </a:prstGeom>
        </p:spPr>
      </p:pic>
      <p:pic>
        <p:nvPicPr>
          <p:cNvPr id="10" name="Imagem 9" descr="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911" y="2720532"/>
            <a:ext cx="3756489" cy="3584272"/>
          </a:xfrm>
          <a:prstGeom prst="rect">
            <a:avLst/>
          </a:prstGeom>
        </p:spPr>
      </p:pic>
      <p:pic>
        <p:nvPicPr>
          <p:cNvPr id="11" name="Imagem 10" descr="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8811" y="2720532"/>
            <a:ext cx="3710685" cy="35405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66688" y="4613275"/>
            <a:ext cx="3408362" cy="1585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Settings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dirty="0" smtClean="0"/>
              <a:t>O CTC </a:t>
            </a:r>
            <a:r>
              <a:rPr lang="pt-BR" dirty="0"/>
              <a:t>permite escolher algumas preferências para os softwares tais como: escolha dos diretórios dos principais arquivos utilizados nos testes, inclusão da logomarca da empresa detentora do equipamento, escolha do idioma dos softwares e do relatório, escolha de cores dos gráficos.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050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PROTOCOLO DE </a:t>
            </a:r>
            <a:r>
              <a:rPr lang="pt-BR" sz="2000" dirty="0" smtClean="0">
                <a:latin typeface="Haettenschweiler" pitchFamily="34" charset="0"/>
              </a:rPr>
              <a:t>COMUNICAÇÃO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5" name="Text Box 2051"/>
          <p:cNvSpPr txBox="1">
            <a:spLocks noChangeArrowheads="1"/>
          </p:cNvSpPr>
          <p:nvPr/>
        </p:nvSpPr>
        <p:spPr bwMode="auto">
          <a:xfrm>
            <a:off x="5189538" y="884238"/>
            <a:ext cx="1579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Haettenschweiler" pitchFamily="34" charset="0"/>
              </a:rPr>
              <a:t>IEC 61850 (GOOSE)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9156" name="Rectangle 20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5675"/>
            <a:ext cx="7772400" cy="4043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2400" dirty="0" smtClean="0">
                <a:cs typeface="Times New Roman" charset="0"/>
              </a:rPr>
              <a:t>Realiza testes utilizando o protocolo de comunicação IEC 61850.</a:t>
            </a:r>
          </a:p>
          <a:p>
            <a:pPr eaLnBrk="1" hangingPunct="1">
              <a:buNone/>
            </a:pPr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 Utiliza mensagens GOOSE emitidas pelos relés de proteção, bem como pelas entradas binárias e comparando a performance de tempo entre ambas;</a:t>
            </a:r>
          </a:p>
          <a:p>
            <a:pPr eaLnBrk="1" hangingPunct="1"/>
            <a:endParaRPr lang="pt-BR" sz="2400" dirty="0" smtClean="0">
              <a:cs typeface="Times New Roman" charset="0"/>
            </a:endParaRPr>
          </a:p>
          <a:p>
            <a:pPr eaLnBrk="1" hangingPunct="1"/>
            <a:r>
              <a:rPr lang="pt-BR" sz="2400" dirty="0" smtClean="0">
                <a:cs typeface="Times New Roman" charset="0"/>
              </a:rPr>
              <a:t>Ensaia as mais diversas funções de proteção  através de mensagens Sampled Value e GOOSE, dispensando o uso de sinais analógicos e o sinal binário tradicional.</a:t>
            </a:r>
            <a:endParaRPr lang="pt-BR" sz="24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314" y="4141731"/>
            <a:ext cx="1103385" cy="809738"/>
          </a:xfrm>
          <a:prstGeom prst="rect">
            <a:avLst/>
          </a:prstGeom>
        </p:spPr>
      </p:pic>
      <p:pic>
        <p:nvPicPr>
          <p:cNvPr id="12" name="Imagem 11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606" y="1073311"/>
            <a:ext cx="3301588" cy="2577778"/>
          </a:xfrm>
          <a:prstGeom prst="rect">
            <a:avLst/>
          </a:prstGeom>
        </p:spPr>
      </p:pic>
      <p:sp>
        <p:nvSpPr>
          <p:cNvPr id="6147" name="Text Box 1030"/>
          <p:cNvSpPr txBox="1">
            <a:spLocks noChangeArrowheads="1"/>
          </p:cNvSpPr>
          <p:nvPr/>
        </p:nvSpPr>
        <p:spPr bwMode="auto">
          <a:xfrm>
            <a:off x="460375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4000">
              <a:solidFill>
                <a:srgbClr val="3E30F6"/>
              </a:solidFill>
              <a:latin typeface="Haettenschweiler" pitchFamily="34" charset="0"/>
            </a:endParaRPr>
          </a:p>
        </p:txBody>
      </p:sp>
      <p:sp>
        <p:nvSpPr>
          <p:cNvPr id="34850" name="Text Box 1058"/>
          <p:cNvSpPr txBox="1">
            <a:spLocks noChangeArrowheads="1"/>
          </p:cNvSpPr>
          <p:nvPr/>
        </p:nvSpPr>
        <p:spPr bwMode="auto">
          <a:xfrm>
            <a:off x="4240213" y="4987925"/>
            <a:ext cx="4700587" cy="13255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PRECISÃO GARANTIDA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Amplitude MENOR ou Igual à 0,04% da leitura + 0,01% do range.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Ângulo MENOR ou Igual à 0,1º.</a:t>
            </a:r>
          </a:p>
        </p:txBody>
      </p:sp>
      <p:sp>
        <p:nvSpPr>
          <p:cNvPr id="6150" name="Retângulo 10"/>
          <p:cNvSpPr>
            <a:spLocks noChangeArrowheads="1"/>
          </p:cNvSpPr>
          <p:nvPr/>
        </p:nvSpPr>
        <p:spPr bwMode="auto">
          <a:xfrm>
            <a:off x="784225" y="2454275"/>
            <a:ext cx="595313" cy="46355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6151" name="Conector reto 28"/>
          <p:cNvCxnSpPr>
            <a:cxnSpLocks noChangeShapeType="1"/>
          </p:cNvCxnSpPr>
          <p:nvPr/>
        </p:nvCxnSpPr>
        <p:spPr bwMode="auto">
          <a:xfrm>
            <a:off x="1303338" y="2947988"/>
            <a:ext cx="19050" cy="150495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152" name="Conector de seta reta 32"/>
          <p:cNvCxnSpPr>
            <a:cxnSpLocks noChangeShapeType="1"/>
          </p:cNvCxnSpPr>
          <p:nvPr/>
        </p:nvCxnSpPr>
        <p:spPr bwMode="auto">
          <a:xfrm>
            <a:off x="1312863" y="4446588"/>
            <a:ext cx="53975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54" name="Retângulo 16"/>
          <p:cNvSpPr>
            <a:spLocks noChangeArrowheads="1"/>
          </p:cNvSpPr>
          <p:nvPr/>
        </p:nvSpPr>
        <p:spPr bwMode="auto">
          <a:xfrm>
            <a:off x="1920875" y="4098925"/>
            <a:ext cx="1143000" cy="86995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4292600" y="1052513"/>
            <a:ext cx="4697413" cy="312659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17088" dir="2963922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AMPLIFICADORES DE CORRENTE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</a:t>
            </a:r>
            <a:r>
              <a:rPr lang="pt-BR" sz="1300" b="1" dirty="0" smtClean="0">
                <a:latin typeface="Arial" charset="0"/>
                <a:cs typeface="+mn-cs"/>
              </a:rPr>
              <a:t>TRÊS </a:t>
            </a:r>
            <a:r>
              <a:rPr lang="pt-BR" sz="1300" b="1" dirty="0">
                <a:latin typeface="Arial" charset="0"/>
                <a:cs typeface="+mn-cs"/>
              </a:rPr>
              <a:t>SAÍDAS </a:t>
            </a:r>
            <a:r>
              <a:rPr lang="pt-BR" sz="1300" b="1" dirty="0" smtClean="0">
                <a:latin typeface="Arial" charset="0"/>
                <a:cs typeface="+mn-cs"/>
              </a:rPr>
              <a:t>QUE </a:t>
            </a:r>
            <a:r>
              <a:rPr lang="pt-BR" sz="1300" b="1" dirty="0">
                <a:latin typeface="Arial" charset="0"/>
                <a:cs typeface="+mn-cs"/>
              </a:rPr>
              <a:t>PERMITEM O CONTROLE DA AMPLITUDE E DO ÂNGULO DE FASE </a:t>
            </a:r>
            <a:r>
              <a:rPr lang="pt-BR" sz="1300" b="1" dirty="0" smtClean="0">
                <a:latin typeface="Arial" charset="0"/>
                <a:cs typeface="+mn-cs"/>
              </a:rPr>
              <a:t>GERANDO ATÉ </a:t>
            </a:r>
            <a:r>
              <a:rPr lang="pt-BR" sz="1300" b="1" dirty="0">
                <a:latin typeface="Arial" charset="0"/>
                <a:cs typeface="+mn-cs"/>
              </a:rPr>
              <a:t>A 50ª ORDEM HARMÔNICA COM FREQUÊNCIAS FUNDAMENTAIS DE 50 OU 60 Hz.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3 SAÍDAS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TRIFÁSICA DE 32A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210VA (CADA SAÍDA).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</a:rPr>
              <a:t> 1 SAÍDA (CANAIS ASSOCIADOS)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SAÍDA MONOFÁSICA DE 96A RMS.</a:t>
            </a:r>
          </a:p>
          <a:p>
            <a:pPr>
              <a:spcBef>
                <a:spcPts val="0"/>
              </a:spcBef>
              <a:defRPr/>
            </a:pPr>
            <a:r>
              <a:rPr lang="pt-BR" sz="1300" b="1" dirty="0" smtClean="0">
                <a:latin typeface="Arial" charset="0"/>
              </a:rPr>
              <a:t>POTÊNCIA MONOFÁSICA 560VA.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OBS</a:t>
            </a:r>
            <a:r>
              <a:rPr lang="pt-BR" sz="1300" b="1" dirty="0">
                <a:latin typeface="Arial" charset="0"/>
                <a:cs typeface="+mn-cs"/>
              </a:rPr>
              <a:t>: EXISTEM </a:t>
            </a:r>
            <a:r>
              <a:rPr lang="pt-BR" sz="1300" b="1" dirty="0" smtClean="0">
                <a:latin typeface="Arial" charset="0"/>
                <a:cs typeface="+mn-cs"/>
              </a:rPr>
              <a:t>OUTRAS ASSOCIAÇÕES POSSÍVEIS.</a:t>
            </a:r>
            <a:endParaRPr lang="pt-BR" sz="1300" b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0" grpId="0" animBg="1" autoUpdateAnimBg="0"/>
      <p:bldP spid="11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45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533400" y="18601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27088" y="1069975"/>
            <a:ext cx="27924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GOOSE 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 mensagens GOOSE.</a:t>
            </a:r>
            <a:endParaRPr lang="pt-BR" sz="16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2000" dirty="0">
                <a:latin typeface="Haettenschweiler" pitchFamily="34" charset="0"/>
              </a:rPr>
              <a:t>TESTES C/ </a:t>
            </a:r>
            <a:r>
              <a:rPr lang="pt-BR" sz="2000" dirty="0" smtClean="0">
                <a:latin typeface="Haettenschweiler" pitchFamily="34" charset="0"/>
              </a:rPr>
              <a:t>PROTOCOLO IEC 61850 </a:t>
            </a:r>
            <a:endParaRPr lang="pt-BR" sz="2000" dirty="0">
              <a:solidFill>
                <a:srgbClr val="FF3300"/>
              </a:solidFill>
              <a:latin typeface="Haettenschweiler" pitchFamily="34" charset="0"/>
            </a:endParaRPr>
          </a:p>
        </p:txBody>
      </p:sp>
      <p:pic>
        <p:nvPicPr>
          <p:cNvPr id="6" name="Espaço Reservado para Conteúdo 5" descr="44.pn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4477"/>
            <a:ext cx="8229600" cy="4356847"/>
          </a:xfrm>
        </p:spPr>
      </p:pic>
      <p:sp>
        <p:nvSpPr>
          <p:cNvPr id="7" name="Retângulo 6"/>
          <p:cNvSpPr/>
          <p:nvPr/>
        </p:nvSpPr>
        <p:spPr>
          <a:xfrm>
            <a:off x="814388" y="1092200"/>
            <a:ext cx="31353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SV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Configurações das mensagens Sampled Value.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RECURSOS DE SOFTWARE</a:t>
            </a:r>
            <a:r>
              <a:rPr lang="pt-BR" sz="2400" dirty="0">
                <a:latin typeface="Haettenschweiler" pitchFamily="34" charset="0"/>
              </a:rPr>
              <a:t> </a:t>
            </a:r>
            <a:r>
              <a:rPr lang="pt-BR" sz="3200" dirty="0" smtClean="0">
                <a:latin typeface="+mj-lt"/>
                <a:cs typeface="+mn-cs"/>
              </a:rPr>
              <a:t>Sincronismo Temporal</a:t>
            </a:r>
            <a:endParaRPr lang="pt-BR" sz="3200" dirty="0">
              <a:latin typeface="+mj-lt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2088" y="1257301"/>
            <a:ext cx="2767012" cy="4970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Sincronismo Temporal</a:t>
            </a:r>
            <a:endParaRPr lang="pt-BR" sz="2000" dirty="0">
              <a:solidFill>
                <a:srgbClr val="0099CC"/>
              </a:solidFill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quatro maneiras distintas de sincronização externa.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Acessório CE-GPS;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da Subestação (Entrada Binária  ou IRIGI B);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GPS Integrado.</a:t>
            </a:r>
          </a:p>
          <a:p>
            <a:pPr marL="342900" indent="-342900" algn="ctr" eaLnBrk="0" hangingPunct="0">
              <a:spcBef>
                <a:spcPct val="50000"/>
              </a:spcBef>
              <a:defRPr/>
            </a:pPr>
            <a:r>
              <a:rPr lang="pt-BR" sz="2000" dirty="0" smtClean="0">
                <a:solidFill>
                  <a:srgbClr val="0099CC"/>
                </a:solidFill>
                <a:cs typeface="Arial" charset="0"/>
              </a:rPr>
              <a:t>Fonte de Sincronismo Temporal</a:t>
            </a:r>
          </a:p>
          <a:p>
            <a:pPr indent="-342900" eaLnBrk="0" hangingPunct="0">
              <a:spcBef>
                <a:spcPct val="50000"/>
              </a:spcBef>
              <a:defRPr/>
            </a:pPr>
            <a:r>
              <a:rPr lang="pt-BR" sz="1600" dirty="0" smtClean="0"/>
              <a:t>Possui duas maneiras distintas de geração de sincronização.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Protocolo PTP (IEE 1588);</a:t>
            </a:r>
          </a:p>
          <a:p>
            <a:pPr marL="342900" indent="-342900" algn="just" eaLnBrk="0" hangingPunct="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pt-BR" sz="1600" dirty="0" smtClean="0"/>
              <a:t>IRIG B.</a:t>
            </a:r>
          </a:p>
          <a:p>
            <a:pPr marL="342900" indent="-342900" algn="just" eaLnBrk="0" hangingPunct="0">
              <a:spcBef>
                <a:spcPct val="50000"/>
              </a:spcBef>
              <a:defRPr/>
            </a:pPr>
            <a:endParaRPr lang="pt-BR" sz="1800" dirty="0"/>
          </a:p>
        </p:txBody>
      </p:sp>
      <p:pic>
        <p:nvPicPr>
          <p:cNvPr id="1026" name="Picture 2" descr="https://conprove.com/wp-content/uploads/2023/05/202305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8446" y="2055813"/>
            <a:ext cx="5353754" cy="301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3200" kern="1200" dirty="0" smtClean="0">
                <a:solidFill>
                  <a:srgbClr val="000000"/>
                </a:solidFill>
                <a:ea typeface="+mn-ea"/>
                <a:cs typeface="+mn-cs"/>
              </a:rPr>
              <a:t>CE-GPS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00038" y="1069975"/>
            <a:ext cx="2676525" cy="1661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CE-GPS</a:t>
            </a:r>
          </a:p>
          <a:p>
            <a:pPr algn="just">
              <a:defRPr/>
            </a:pPr>
            <a:r>
              <a:rPr lang="pt-BR" dirty="0">
                <a:cs typeface="Arial" charset="0"/>
              </a:rPr>
              <a:t>Todos os softwares permitem o disparo da geração utilizando sinal de GPS. </a:t>
            </a:r>
            <a:r>
              <a:rPr lang="pt-BR" dirty="0" smtClean="0">
                <a:cs typeface="Arial" charset="0"/>
              </a:rPr>
              <a:t>Este </a:t>
            </a:r>
            <a:r>
              <a:rPr lang="pt-BR" dirty="0">
                <a:cs typeface="Arial" charset="0"/>
              </a:rPr>
              <a:t>recurso é essencial em teste ponto a </a:t>
            </a:r>
            <a:r>
              <a:rPr lang="pt-BR" dirty="0" smtClean="0">
                <a:cs typeface="Arial" charset="0"/>
              </a:rPr>
              <a:t>ponto, </a:t>
            </a:r>
            <a:r>
              <a:rPr lang="pt-BR" dirty="0">
                <a:cs typeface="Arial" charset="0"/>
              </a:rPr>
              <a:t>onde duas ou mais malas </a:t>
            </a:r>
            <a:r>
              <a:rPr lang="pt-BR" dirty="0" smtClean="0">
                <a:cs typeface="Arial" charset="0"/>
              </a:rPr>
              <a:t>estão </a:t>
            </a:r>
            <a:r>
              <a:rPr lang="pt-BR" dirty="0">
                <a:cs typeface="Arial" charset="0"/>
              </a:rPr>
              <a:t>distantes entre  </a:t>
            </a:r>
            <a:r>
              <a:rPr lang="pt-BR" dirty="0" smtClean="0">
                <a:cs typeface="Arial" charset="0"/>
              </a:rPr>
              <a:t>si, </a:t>
            </a:r>
            <a:r>
              <a:rPr lang="pt-BR" dirty="0">
                <a:cs typeface="Arial" charset="0"/>
              </a:rPr>
              <a:t>permitindo a perfeita sincronização de disparo.</a:t>
            </a:r>
          </a:p>
        </p:txBody>
      </p:sp>
      <p:pic>
        <p:nvPicPr>
          <p:cNvPr id="8" name="Imagem 7" descr="CEGPS_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358" y="1277508"/>
            <a:ext cx="2795999" cy="1530441"/>
          </a:xfrm>
          <a:prstGeom prst="rect">
            <a:avLst/>
          </a:prstGeom>
        </p:spPr>
      </p:pic>
      <p:pic>
        <p:nvPicPr>
          <p:cNvPr id="9" name="Espaço Reservado para Conteúdo 8" descr="PrintTelaGP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7626" y="2921001"/>
            <a:ext cx="6125574" cy="34396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0560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CE-OSU1</a:t>
            </a:r>
          </a:p>
          <a:p>
            <a:pPr>
              <a:defRPr/>
            </a:pPr>
            <a:r>
              <a:rPr lang="pt-BR" dirty="0">
                <a:cs typeface="Arial" charset="0"/>
              </a:rPr>
              <a:t>Permite</a:t>
            </a:r>
            <a:r>
              <a:rPr lang="pt-BR" dirty="0"/>
              <a:t> testes automáticos em medidores eletrônicos que possuem saída óptica ou elétrica. Detecção com amplo espectro de frequência (do visível ao infravermelho).</a:t>
            </a:r>
            <a:endParaRPr lang="pt-BR" dirty="0">
              <a:cs typeface="Arial" charset="0"/>
            </a:endParaRPr>
          </a:p>
        </p:txBody>
      </p:sp>
      <p:pic>
        <p:nvPicPr>
          <p:cNvPr id="53252" name="Imagem 8" descr="0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7000" y="2316163"/>
            <a:ext cx="13589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Espaço Reservado para Conteúdo 7" descr="07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2492375"/>
            <a:ext cx="1379537" cy="1698625"/>
          </a:xfrm>
          <a:noFill/>
          <a:ln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181600" y="1143000"/>
            <a:ext cx="2862263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CE-Flash Arc</a:t>
            </a:r>
          </a:p>
          <a:p>
            <a:pPr>
              <a:defRPr/>
            </a:pPr>
            <a:r>
              <a:rPr lang="pt-BR" dirty="0"/>
              <a:t>Testes manuais e automáticos para relés detectores de arco elétrico. Compatível com sensores que utilizam fibra ou lente.</a:t>
            </a:r>
          </a:p>
        </p:txBody>
      </p:sp>
      <p:pic>
        <p:nvPicPr>
          <p:cNvPr id="53255" name="Imagem 12" descr="0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263" y="4471988"/>
            <a:ext cx="292893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13"/>
          <p:cNvSpPr/>
          <p:nvPr/>
        </p:nvSpPr>
        <p:spPr>
          <a:xfrm>
            <a:off x="3779838" y="4752975"/>
            <a:ext cx="3001962" cy="101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CE-LVA1</a:t>
            </a:r>
          </a:p>
          <a:p>
            <a:pPr>
              <a:defRPr/>
            </a:pPr>
            <a:r>
              <a:rPr lang="pt-BR" dirty="0"/>
              <a:t>Interface para utilizar a mala de teste como amplificador de sinais de baixo nível, por exemplo, um sistema em tempo real, gerador de funções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SB_Frontal_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807" y="2828059"/>
            <a:ext cx="3517461" cy="255238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1230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CE-CSB1</a:t>
            </a:r>
          </a:p>
          <a:p>
            <a:pPr>
              <a:defRPr/>
            </a:pPr>
            <a:r>
              <a:rPr lang="pt-BR" dirty="0"/>
              <a:t>Testes em dispositivos que utilizam transformadores de corrente e tensão não convencionais ou Non-conventional Instrument Transformers (NCIT) e que necessitam de sensores do tipo </a:t>
            </a:r>
            <a:r>
              <a:rPr lang="pt-BR" i="1" dirty="0"/>
              <a:t>Low Power Current Transducers (LPCT) e Low Power Voltage Transducers (LPVT). 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181600" y="1143000"/>
            <a:ext cx="3257550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99CC"/>
                </a:solidFill>
                <a:cs typeface="Arial" charset="0"/>
              </a:rPr>
              <a:t>CE-BOSOI</a:t>
            </a:r>
          </a:p>
          <a:p>
            <a:pPr>
              <a:defRPr/>
            </a:pPr>
            <a:r>
              <a:rPr lang="pt-BR" dirty="0"/>
              <a:t>Pode ser utilizado com fonte externa de sincronismo para equipamentos que utilizem sinais IRIG-B e/ou PPS. Acesso as saídas binárias transistorizadas</a:t>
            </a:r>
            <a:r>
              <a:rPr lang="pt-BR" dirty="0" smtClean="0"/>
              <a:t>. Fonte de trigger (4,5V).</a:t>
            </a:r>
            <a:endParaRPr lang="pt-BR" dirty="0"/>
          </a:p>
        </p:txBody>
      </p:sp>
      <p:pic>
        <p:nvPicPr>
          <p:cNvPr id="54278" name="Picture 3" descr="B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2571750"/>
            <a:ext cx="38957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CE-RBOX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748" y="2525265"/>
            <a:ext cx="4120904" cy="295047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6213" cy="9953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sz="4000" kern="1200" dirty="0" smtClean="0">
                <a:solidFill>
                  <a:srgbClr val="0099CC"/>
                </a:solidFill>
                <a:ea typeface="+mn-ea"/>
                <a:cs typeface="+mn-cs"/>
              </a:rPr>
              <a:t>ACESSÓRIOS </a:t>
            </a:r>
            <a: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  <a:t/>
            </a:r>
            <a:br>
              <a:rPr lang="pt-BR" sz="2000" kern="1200" dirty="0" smtClean="0">
                <a:solidFill>
                  <a:srgbClr val="FF3300"/>
                </a:solidFill>
                <a:ea typeface="+mn-ea"/>
                <a:cs typeface="+mn-cs"/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8138" y="1095375"/>
            <a:ext cx="4144962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800" dirty="0" smtClean="0">
                <a:solidFill>
                  <a:srgbClr val="0099CC"/>
                </a:solidFill>
                <a:cs typeface="Arial" charset="0"/>
              </a:rPr>
              <a:t>CE-RBOX1</a:t>
            </a:r>
            <a:endParaRPr lang="pt-BR" sz="1800" dirty="0">
              <a:solidFill>
                <a:srgbClr val="0099CC"/>
              </a:solidFill>
              <a:cs typeface="Arial" charset="0"/>
            </a:endParaRPr>
          </a:p>
          <a:p>
            <a:pPr>
              <a:defRPr/>
            </a:pPr>
            <a:r>
              <a:rPr lang="pt-BR" sz="1600" dirty="0" smtClean="0"/>
              <a:t>Aumenta em 4 o números de saídas binárias. Pode ser utilizado como fonte de Trigger (4,5V).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dirty="0">
                <a:solidFill>
                  <a:srgbClr val="0099CC"/>
                </a:solidFill>
                <a:latin typeface="Haettenschweiler" pitchFamily="34" charset="0"/>
              </a:rPr>
              <a:t>CONPROVE INDÚSTRIA E COMÉRCIO</a:t>
            </a:r>
            <a:endParaRPr lang="pt-BR" sz="2000" dirty="0">
              <a:solidFill>
                <a:srgbClr val="0099CC"/>
              </a:solidFill>
              <a:latin typeface="Haettenschweiler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762000" y="1457325"/>
            <a:ext cx="7848600" cy="461374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tIns="90000" bIns="9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Fundada em 1984, a CONPROVE foi concebida como uma empresa voltada totalmente para a área de Engenharia Elétrica.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Instalada numa área com mais de 1.000 m</a:t>
            </a:r>
            <a:r>
              <a:rPr lang="pt-BR" sz="2000" baseline="30000" dirty="0">
                <a:latin typeface="+mn-lt"/>
                <a:cs typeface="Times New Roman" charset="0"/>
              </a:rPr>
              <a:t>2 </a:t>
            </a:r>
            <a:r>
              <a:rPr lang="pt-BR" sz="2000" dirty="0">
                <a:latin typeface="+mn-lt"/>
                <a:cs typeface="Times New Roman" charset="0"/>
              </a:rPr>
              <a:t>e com uma equipe de especialistas em suas áreas de atuação, a CONPROVE vem apoiando empresas nacionais e multinacionais com: serviços, comercialização e fabricação de instrumentos, treinamento e formação de recursos humanos.</a:t>
            </a:r>
          </a:p>
          <a:p>
            <a:pPr>
              <a:spcBef>
                <a:spcPct val="50000"/>
              </a:spcBef>
              <a:defRPr/>
            </a:pPr>
            <a:r>
              <a:rPr lang="pt-BR" sz="2000" dirty="0">
                <a:latin typeface="+mn-lt"/>
                <a:cs typeface="Times New Roman" charset="0"/>
              </a:rPr>
              <a:t>Entre em contato conosco:</a:t>
            </a:r>
          </a:p>
          <a:p>
            <a:pPr algn="just">
              <a:spcBef>
                <a:spcPct val="50000"/>
              </a:spcBef>
              <a:defRPr/>
            </a:pPr>
            <a:endParaRPr lang="pt-BR" b="1" dirty="0">
              <a:latin typeface="Arial" charset="0"/>
              <a:cs typeface="Times New Roman" charset="0"/>
            </a:endParaRPr>
          </a:p>
          <a:p>
            <a:pPr algn="just">
              <a:spcBef>
                <a:spcPct val="50000"/>
              </a:spcBef>
              <a:defRPr/>
            </a:pPr>
            <a:endParaRPr lang="pt-BR" sz="1800" dirty="0">
              <a:latin typeface="Haettenschweiler" pitchFamily="34" charset="0"/>
              <a:cs typeface="Times New Roman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Conprove Indústria e Comércio Ltda.</a:t>
            </a:r>
            <a:r>
              <a:rPr lang="pt-BR" sz="2000" dirty="0">
                <a:latin typeface="Arial" charset="0"/>
                <a:cs typeface="+mn-cs"/>
                <a:sym typeface="Wingdings" pitchFamily="2" charset="2"/>
              </a:rPr>
              <a:t>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Arial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Home Page: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www.conprove.com</a:t>
            </a:r>
            <a:endParaRPr lang="pt-BR" sz="2400" dirty="0">
              <a:latin typeface="Haettenschweiler" pitchFamily="34" charset="0"/>
              <a:cs typeface="+mn-cs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Email: </a:t>
            </a: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suporte@conprove.com.br</a:t>
            </a:r>
            <a:endParaRPr lang="pt-BR" sz="2000" dirty="0">
              <a:latin typeface="Haettenschweiler" pitchFamily="34" charset="0"/>
              <a:cs typeface="+mn-cs"/>
              <a:sym typeface="Wingdings" pitchFamily="2" charset="2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000" dirty="0" smtClean="0">
                <a:latin typeface="Haettenschweiler" pitchFamily="34" charset="0"/>
                <a:cs typeface="+mn-cs"/>
                <a:sym typeface="Wingdings" pitchFamily="2" charset="2"/>
              </a:rPr>
              <a:t>WhatsApp /Tel</a:t>
            </a:r>
            <a:r>
              <a:rPr lang="pt-BR" sz="2000" dirty="0">
                <a:latin typeface="Haettenschweiler" pitchFamily="34" charset="0"/>
                <a:cs typeface="+mn-cs"/>
                <a:sym typeface="Wingdings" pitchFamily="2" charset="2"/>
              </a:rPr>
              <a:t>.: (34) 3218 - 6800 </a:t>
            </a:r>
          </a:p>
        </p:txBody>
      </p:sp>
      <p:pic>
        <p:nvPicPr>
          <p:cNvPr id="55300" name="Picture 8" descr="C:\Documents and Settings\Luiz Antônio\Desktop\selin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l="-1663" r="71664"/>
          <a:stretch>
            <a:fillRect/>
          </a:stretch>
        </p:blipFill>
        <p:spPr bwMode="auto">
          <a:xfrm>
            <a:off x="4052888" y="3759200"/>
            <a:ext cx="1371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altLang="en-US" smtClean="0">
                <a:solidFill>
                  <a:srgbClr val="0099CC"/>
                </a:solidFill>
              </a:rPr>
              <a:t>APLICAÇÃO ESPECIAL</a:t>
            </a:r>
            <a:r>
              <a:rPr lang="pt-BR" altLang="en-US" sz="2800" smtClean="0"/>
              <a:t> </a:t>
            </a:r>
            <a:r>
              <a:rPr lang="pt-BR" altLang="en-US" sz="3600" smtClean="0"/>
              <a:t>DO EQUIPAMENTO</a:t>
            </a:r>
            <a:br>
              <a:rPr lang="pt-BR" altLang="en-US" sz="3600" smtClean="0"/>
            </a:br>
            <a:endParaRPr lang="pt-BR" altLang="en-US" smtClean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6563" y="1173163"/>
            <a:ext cx="8101012" cy="15414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CE-6707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200" b="1" dirty="0">
                <a:latin typeface="Arial" charset="0"/>
                <a:cs typeface="+mn-cs"/>
              </a:rPr>
              <a:t>O </a:t>
            </a:r>
            <a:r>
              <a:rPr lang="pt-BR" sz="1200" b="1" dirty="0" smtClean="0">
                <a:latin typeface="Arial" charset="0"/>
                <a:cs typeface="+mn-cs"/>
              </a:rPr>
              <a:t>CE-6707 </a:t>
            </a:r>
            <a:r>
              <a:rPr lang="pt-BR" sz="1200" b="1" dirty="0">
                <a:latin typeface="Arial" charset="0"/>
                <a:cs typeface="+mn-cs"/>
              </a:rPr>
              <a:t>PODE SER UTILIZADO COMO UM AMPLIFICADOR DE SINAIS RECEBIDOS DE UM SIMULADOR DIGITAL DE TEMPO REAL TAL COMO UM </a:t>
            </a:r>
            <a:r>
              <a:rPr lang="pt-BR" sz="1200" b="1" i="1" dirty="0">
                <a:latin typeface="Arial" charset="0"/>
                <a:cs typeface="+mn-cs"/>
              </a:rPr>
              <a:t>RTDS</a:t>
            </a:r>
            <a:r>
              <a:rPr lang="pt-BR" sz="1200" baseline="30000" dirty="0">
                <a:latin typeface="Times New Roman" charset="0"/>
                <a:cs typeface="+mn-cs"/>
              </a:rPr>
              <a:t>®</a:t>
            </a:r>
            <a:r>
              <a:rPr lang="pt-BR" sz="1200" b="1" dirty="0">
                <a:latin typeface="Arial" charset="0"/>
                <a:cs typeface="+mn-cs"/>
              </a:rPr>
              <a:t> (</a:t>
            </a:r>
            <a:r>
              <a:rPr lang="pt-BR" sz="1200" b="1" i="1" dirty="0">
                <a:latin typeface="Arial" charset="0"/>
                <a:cs typeface="+mn-cs"/>
              </a:rPr>
              <a:t>REAL TIME DIGITAL SIMULATOR</a:t>
            </a:r>
            <a:r>
              <a:rPr lang="pt-BR" sz="1200" b="1" dirty="0">
                <a:latin typeface="Arial" charset="0"/>
                <a:cs typeface="+mn-cs"/>
              </a:rPr>
              <a:t>). OS SINAIS DE BAIXA POTÊNCIA SÃO AMPLIFICADOS NO </a:t>
            </a:r>
            <a:r>
              <a:rPr lang="pt-BR" sz="1200" b="1" dirty="0" smtClean="0">
                <a:latin typeface="Arial" charset="0"/>
                <a:cs typeface="+mn-cs"/>
              </a:rPr>
              <a:t>CE-6707 </a:t>
            </a:r>
            <a:r>
              <a:rPr lang="pt-BR" sz="1200" b="1" dirty="0">
                <a:latin typeface="Arial" charset="0"/>
                <a:cs typeface="+mn-cs"/>
              </a:rPr>
              <a:t>PARA NÍVEIS DE SECUNDÁRIO DE </a:t>
            </a:r>
            <a:r>
              <a:rPr lang="pt-BR" sz="1200" b="1" dirty="0" err="1">
                <a:latin typeface="Arial" charset="0"/>
                <a:cs typeface="+mn-cs"/>
              </a:rPr>
              <a:t>TP’S</a:t>
            </a:r>
            <a:r>
              <a:rPr lang="pt-BR" sz="1200" b="1" dirty="0">
                <a:latin typeface="Arial" charset="0"/>
                <a:cs typeface="+mn-cs"/>
              </a:rPr>
              <a:t> E/OU </a:t>
            </a:r>
            <a:r>
              <a:rPr lang="pt-BR" sz="1200" b="1" dirty="0" err="1">
                <a:latin typeface="Arial" charset="0"/>
                <a:cs typeface="+mn-cs"/>
              </a:rPr>
              <a:t>TC’S</a:t>
            </a:r>
            <a:r>
              <a:rPr lang="pt-BR" sz="1200" b="1" dirty="0">
                <a:latin typeface="Arial" charset="0"/>
                <a:cs typeface="+mn-cs"/>
              </a:rPr>
              <a:t> E INJETADOS EM UM DISPOSITIVO SOB TESTE (RELÉ).  AS CONFIGURAÇÕES DO NÚMERO DE CANAIS DE CORRENTE E TENSÃO PODE SER QUALQUER UMA DOS </a:t>
            </a:r>
            <a:r>
              <a:rPr lang="pt-BR" sz="1200" b="1" dirty="0" smtClean="0">
                <a:latin typeface="Arial" charset="0"/>
                <a:cs typeface="+mn-cs"/>
              </a:rPr>
              <a:t>DOIS </a:t>
            </a:r>
            <a:r>
              <a:rPr lang="pt-BR" sz="1200" b="1" dirty="0">
                <a:latin typeface="Arial" charset="0"/>
                <a:cs typeface="+mn-cs"/>
              </a:rPr>
              <a:t>SLIDES ANTERIORES.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62275"/>
            <a:ext cx="838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m 8" descr="4212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534025"/>
            <a:ext cx="233997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eta para baixo 10"/>
          <p:cNvSpPr>
            <a:spLocks noChangeArrowheads="1"/>
          </p:cNvSpPr>
          <p:nvPr/>
        </p:nvSpPr>
        <p:spPr bwMode="auto">
          <a:xfrm rot="-3341457">
            <a:off x="5588000" y="37338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Seta para baixo 11"/>
          <p:cNvSpPr>
            <a:spLocks noChangeArrowheads="1"/>
          </p:cNvSpPr>
          <p:nvPr/>
        </p:nvSpPr>
        <p:spPr bwMode="auto">
          <a:xfrm rot="5400000">
            <a:off x="4267200" y="51943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6" name="Seta para baixo 12"/>
          <p:cNvSpPr>
            <a:spLocks noChangeArrowheads="1"/>
          </p:cNvSpPr>
          <p:nvPr/>
        </p:nvSpPr>
        <p:spPr bwMode="auto">
          <a:xfrm rot="-8039809">
            <a:off x="2552700" y="3886200"/>
            <a:ext cx="355600" cy="1549400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" name="Imagem 9" descr="6707_ULTRAHD_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9706" y="5051049"/>
            <a:ext cx="2184194" cy="1705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2072" y="4541710"/>
            <a:ext cx="2065528" cy="1389014"/>
          </a:xfrm>
          <a:prstGeom prst="rect">
            <a:avLst/>
          </a:prstGeom>
        </p:spPr>
      </p:pic>
      <p:pic>
        <p:nvPicPr>
          <p:cNvPr id="10" name="Imagem 9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406" y="1238411"/>
            <a:ext cx="3301588" cy="2577778"/>
          </a:xfrm>
          <a:prstGeom prst="rect">
            <a:avLst/>
          </a:prstGeom>
        </p:spPr>
      </p:pic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8199" name="Retângulo 18"/>
          <p:cNvSpPr>
            <a:spLocks noChangeArrowheads="1"/>
          </p:cNvSpPr>
          <p:nvPr/>
        </p:nvSpPr>
        <p:spPr bwMode="auto">
          <a:xfrm>
            <a:off x="1943100" y="2162175"/>
            <a:ext cx="1339850" cy="92075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8200" name="Retângulo 20"/>
          <p:cNvSpPr>
            <a:spLocks noChangeArrowheads="1"/>
          </p:cNvSpPr>
          <p:nvPr/>
        </p:nvSpPr>
        <p:spPr bwMode="auto">
          <a:xfrm>
            <a:off x="1608138" y="4541838"/>
            <a:ext cx="2019300" cy="141763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8201" name="Conector de seta reta 15"/>
          <p:cNvCxnSpPr>
            <a:cxnSpLocks noChangeShapeType="1"/>
          </p:cNvCxnSpPr>
          <p:nvPr/>
        </p:nvCxnSpPr>
        <p:spPr bwMode="auto">
          <a:xfrm>
            <a:off x="2590800" y="3105150"/>
            <a:ext cx="23813" cy="135255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4695825" y="1147763"/>
            <a:ext cx="4305300" cy="2326379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ENTRADAS </a:t>
            </a:r>
            <a:r>
              <a:rPr lang="pt-BR" sz="2000" b="1" i="1" dirty="0" smtClean="0">
                <a:latin typeface="Arial" charset="0"/>
                <a:cs typeface="+mn-cs"/>
              </a:rPr>
              <a:t>BINÁRIAS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ATÉ 12 ENTRADAS PODEM SER CONFIGURADAS PARA </a:t>
            </a:r>
            <a:r>
              <a:rPr lang="pt-BR" sz="1300" b="1" dirty="0">
                <a:latin typeface="Arial" charset="0"/>
                <a:cs typeface="+mn-cs"/>
              </a:rPr>
              <a:t>A PARADA DO CRONÔMETRO DURANTE OS TESTES MANUAIS E AUTOMÁTICOS DE RELÉS DE PROTEÇÃO.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 </a:t>
            </a:r>
            <a:r>
              <a:rPr lang="pt-BR" sz="1300" b="1" dirty="0">
                <a:latin typeface="Arial" charset="0"/>
                <a:cs typeface="+mn-cs"/>
              </a:rPr>
              <a:t>PARADA PODE SER ACIONADA POR: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AC OU DC.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CONTATOS NF E NA (SECOS).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772025" y="3967163"/>
            <a:ext cx="4200526" cy="2726488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square" lIns="108000" tIns="108000" rIns="108000" bIns="108000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i="1" dirty="0" smtClean="0">
                <a:latin typeface="Arial" charset="0"/>
                <a:cs typeface="+mn-cs"/>
              </a:rPr>
              <a:t>ENTRADAS ANALÓGICAS</a:t>
            </a:r>
            <a:endParaRPr lang="pt-BR" sz="2000" b="1" i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 smtClean="0">
                <a:latin typeface="Arial" charset="0"/>
                <a:cs typeface="+mn-cs"/>
              </a:rPr>
              <a:t>ATÉ 12 CANAIS DE MEDIÇÃO PODEM SER CONFIGURADOS, </a:t>
            </a:r>
            <a:r>
              <a:rPr lang="pt-BR" sz="1300" b="1" dirty="0">
                <a:latin typeface="Arial" charset="0"/>
                <a:cs typeface="+mn-cs"/>
              </a:rPr>
              <a:t>ESCOLHENDO LIVREMENTE ENTRE TENSÃO OU CORRENTE.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RANGES DE TENSÃO: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600V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20,0V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2,00V (DC/AC).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300" b="1" dirty="0">
                <a:latin typeface="Arial" charset="0"/>
              </a:rPr>
              <a:t>200mV (DC/AC).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088" y="4579862"/>
            <a:ext cx="2403612" cy="1318486"/>
          </a:xfrm>
          <a:prstGeom prst="rect">
            <a:avLst/>
          </a:prstGeom>
        </p:spPr>
      </p:pic>
      <p:pic>
        <p:nvPicPr>
          <p:cNvPr id="9" name="Imagem 8" descr="6707_ULTRAHD_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706" y="1276511"/>
            <a:ext cx="3301588" cy="2577778"/>
          </a:xfrm>
          <a:prstGeom prst="rect">
            <a:avLst/>
          </a:prstGeom>
        </p:spPr>
      </p:pic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746625" y="1147763"/>
            <a:ext cx="3784600" cy="32273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SAÍDAS BINÁRIAS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4 SAÍDAS BINÁRIAS POR CONTATO PARA SINCRONIZAR A PARTIDA DURANTE OS TESTES. 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CONTATOS NF E NA (SECOS), LIVRES DE POTENCIAL.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CAPACIDADE DE </a:t>
            </a:r>
            <a:r>
              <a:rPr lang="pt-BR" sz="1300" b="1" dirty="0" smtClean="0">
                <a:latin typeface="Arial" charset="0"/>
                <a:cs typeface="+mn-cs"/>
              </a:rPr>
              <a:t>ABERTURA:</a:t>
            </a:r>
            <a:endParaRPr lang="pt-BR" sz="1300" b="1" dirty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	Imax	Vmax	Pmax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CA	16 A	300 </a:t>
            </a:r>
            <a:r>
              <a:rPr lang="pt-BR" sz="1300" b="1" dirty="0" err="1">
                <a:latin typeface="Arial" charset="0"/>
                <a:cs typeface="+mn-cs"/>
              </a:rPr>
              <a:t>Vac</a:t>
            </a:r>
            <a:r>
              <a:rPr lang="pt-BR" sz="1300" b="1" dirty="0">
                <a:latin typeface="Arial" charset="0"/>
                <a:cs typeface="+mn-cs"/>
              </a:rPr>
              <a:t>	3000 VA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CC	8,0 A	300 </a:t>
            </a:r>
            <a:r>
              <a:rPr lang="pt-BR" sz="1300" b="1" dirty="0" err="1">
                <a:latin typeface="Arial" charset="0"/>
                <a:cs typeface="+mn-cs"/>
              </a:rPr>
              <a:t>Vdc</a:t>
            </a:r>
            <a:r>
              <a:rPr lang="pt-BR" sz="1300" b="1" dirty="0">
                <a:latin typeface="Arial" charset="0"/>
                <a:cs typeface="+mn-cs"/>
              </a:rPr>
              <a:t>	50 W</a:t>
            </a:r>
          </a:p>
          <a:p>
            <a:pPr>
              <a:spcBef>
                <a:spcPct val="50000"/>
              </a:spcBef>
              <a:defRPr/>
            </a:pPr>
            <a:endParaRPr lang="pt-BR" sz="1300" b="1" dirty="0">
              <a:latin typeface="Arial" charset="0"/>
              <a:cs typeface="+mn-cs"/>
            </a:endParaRPr>
          </a:p>
        </p:txBody>
      </p:sp>
      <p:sp>
        <p:nvSpPr>
          <p:cNvPr id="9221" name="Retângulo 10"/>
          <p:cNvSpPr>
            <a:spLocks noChangeArrowheads="1"/>
          </p:cNvSpPr>
          <p:nvPr/>
        </p:nvSpPr>
        <p:spPr bwMode="auto">
          <a:xfrm>
            <a:off x="1155700" y="4597400"/>
            <a:ext cx="2413000" cy="13208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3" name="Retângulo 12"/>
          <p:cNvSpPr>
            <a:spLocks noChangeArrowheads="1"/>
          </p:cNvSpPr>
          <p:nvPr/>
        </p:nvSpPr>
        <p:spPr bwMode="auto">
          <a:xfrm>
            <a:off x="1995488" y="1609725"/>
            <a:ext cx="976312" cy="528638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154238" y="2174875"/>
            <a:ext cx="9525" cy="23129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6707_ULTRAHD_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806" y="1098711"/>
            <a:ext cx="3301588" cy="2577778"/>
          </a:xfrm>
          <a:prstGeom prst="rect">
            <a:avLst/>
          </a:prstGeom>
        </p:spPr>
      </p:pic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4000">
                <a:solidFill>
                  <a:srgbClr val="0099CC"/>
                </a:solidFill>
                <a:latin typeface="Haettenschweiler" pitchFamily="34" charset="0"/>
              </a:rPr>
              <a:t>APRESENTAÇÃO</a:t>
            </a:r>
            <a:r>
              <a:rPr lang="pt-BR" altLang="en-US" sz="2400">
                <a:latin typeface="Haettenschweiler" pitchFamily="34" charset="0"/>
              </a:rPr>
              <a:t> </a:t>
            </a:r>
            <a:r>
              <a:rPr lang="pt-BR" altLang="en-US" sz="3200">
                <a:latin typeface="Haettenschweiler" pitchFamily="34" charset="0"/>
              </a:rPr>
              <a:t>DO HARDWARE</a:t>
            </a:r>
            <a:endParaRPr lang="pt-BR" altLang="en-US" sz="3200">
              <a:solidFill>
                <a:srgbClr val="FF3300"/>
              </a:solidFill>
              <a:latin typeface="Haettenschweiler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746625" y="1147763"/>
            <a:ext cx="3784600" cy="23256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0099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108000" tIns="108000" rIns="108000" bIns="108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latin typeface="Arial" charset="0"/>
                <a:cs typeface="+mn-cs"/>
              </a:rPr>
              <a:t>FONTE AUXILIAR DC</a:t>
            </a:r>
          </a:p>
          <a:p>
            <a:pPr>
              <a:spcBef>
                <a:spcPct val="50000"/>
              </a:spcBef>
              <a:defRPr/>
            </a:pPr>
            <a:r>
              <a:rPr lang="pt-BR" sz="1300" b="1" dirty="0">
                <a:latin typeface="Arial" charset="0"/>
                <a:cs typeface="+mn-cs"/>
              </a:rPr>
              <a:t>POSSUI UMA FONTE AUXILIAR DC PARA A ALIMENTAÇÃO DOS INTRUMENTOS (IEDS) DURANTE OS TESTES: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TENSÃO DC ATÉ 300V.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dirty="0">
                <a:latin typeface="Arial" charset="0"/>
                <a:cs typeface="+mn-cs"/>
              </a:rPr>
              <a:t> POTÊNCIA 60 W </a:t>
            </a:r>
            <a:r>
              <a:rPr lang="pt-BR" sz="1300" b="1" cap="all" dirty="0">
                <a:latin typeface="Arial" charset="0"/>
                <a:cs typeface="+mn-cs"/>
              </a:rPr>
              <a:t>planificada a partir de 75V (800</a:t>
            </a:r>
            <a:r>
              <a:rPr lang="pt-BR" sz="1300" b="1" dirty="0">
                <a:latin typeface="Arial" charset="0"/>
                <a:cs typeface="+mn-cs"/>
              </a:rPr>
              <a:t>m</a:t>
            </a:r>
            <a:r>
              <a:rPr lang="pt-BR" sz="1300" b="1" cap="all" dirty="0">
                <a:latin typeface="Arial" charset="0"/>
                <a:cs typeface="+mn-cs"/>
              </a:rPr>
              <a:t>A máx).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pt-BR" sz="1300" b="1" cap="all" dirty="0">
                <a:latin typeface="Arial" charset="0"/>
                <a:cs typeface="+mn-cs"/>
              </a:rPr>
              <a:t>Precisão típica: ≤2%.</a:t>
            </a:r>
          </a:p>
        </p:txBody>
      </p:sp>
      <p:sp>
        <p:nvSpPr>
          <p:cNvPr id="10245" name="Retângulo 10"/>
          <p:cNvSpPr>
            <a:spLocks noChangeArrowheads="1"/>
          </p:cNvSpPr>
          <p:nvPr/>
        </p:nvSpPr>
        <p:spPr bwMode="auto">
          <a:xfrm>
            <a:off x="3187700" y="1403350"/>
            <a:ext cx="311150" cy="5556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cxnSp>
        <p:nvCxnSpPr>
          <p:cNvPr id="10246" name="Conector de seta reta 12"/>
          <p:cNvCxnSpPr>
            <a:cxnSpLocks noChangeShapeType="1"/>
          </p:cNvCxnSpPr>
          <p:nvPr/>
        </p:nvCxnSpPr>
        <p:spPr bwMode="auto">
          <a:xfrm flipH="1">
            <a:off x="3448050" y="1976438"/>
            <a:ext cx="14288" cy="204946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4171950"/>
            <a:ext cx="752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tângulo 18"/>
          <p:cNvSpPr>
            <a:spLocks noChangeArrowheads="1"/>
          </p:cNvSpPr>
          <p:nvPr/>
        </p:nvSpPr>
        <p:spPr bwMode="auto">
          <a:xfrm>
            <a:off x="3133725" y="4200525"/>
            <a:ext cx="752475" cy="14097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0" name="Imagem 9" descr="0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5273" y="4205215"/>
            <a:ext cx="763627" cy="141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Haettenschweiler"/>
        <a:ea typeface=""/>
        <a:cs typeface=""/>
      </a:majorFont>
      <a:minorFont>
        <a:latin typeface="Haettenschweiler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9736</TotalTime>
  <Words>3519</Words>
  <Application>Microsoft Office PowerPoint</Application>
  <PresentationFormat>Apresentação na tela (4:3)</PresentationFormat>
  <Paragraphs>418</Paragraphs>
  <Slides>57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Estrutura padrão</vt:lpstr>
      <vt:lpstr>Slide 1</vt:lpstr>
      <vt:lpstr>APLICAÇÕES DO EQUIPAMENTO</vt:lpstr>
      <vt:lpstr>Slide 3</vt:lpstr>
      <vt:lpstr>Slide 4</vt:lpstr>
      <vt:lpstr>Slide 5</vt:lpstr>
      <vt:lpstr>APLICAÇÃO ESPECIAL DO EQUIPAMENTO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TESTES  DO BARRAMENTO DE PROCESSO  IEC 61850-9-2 </vt:lpstr>
      <vt:lpstr>TESTES  DO BARRAMENTO DE PROCESSO  IEC 61850-9-2 </vt:lpstr>
      <vt:lpstr>Potência  Dos Canais  </vt:lpstr>
      <vt:lpstr>CTC – CONPROVE TEST CENTER  Gerenciador dos softwares manuais, automáticos e de apoio. </vt:lpstr>
      <vt:lpstr>RECURSOS DE SOFTWARE – QUICK  </vt:lpstr>
      <vt:lpstr>Software Quick – Sobrecorrente</vt:lpstr>
      <vt:lpstr>Software Quick – Subcorrente</vt:lpstr>
      <vt:lpstr>Software Quick – Sobretensão</vt:lpstr>
      <vt:lpstr>Software Quick – Subtensão</vt:lpstr>
      <vt:lpstr>Software Quick – Diferencial</vt:lpstr>
      <vt:lpstr>Software Quick – Restrição de Harmônicas</vt:lpstr>
      <vt:lpstr>Software Quick – Direcional de Sobrecorrente</vt:lpstr>
      <vt:lpstr>Software Quick – Direcional de Potência</vt:lpstr>
      <vt:lpstr>Software Quick – Direcional de Impedância</vt:lpstr>
      <vt:lpstr>Software Quick – Sobrefrequência</vt:lpstr>
      <vt:lpstr>Software Quick – Subfrequência</vt:lpstr>
      <vt:lpstr>Software Distance</vt:lpstr>
      <vt:lpstr>Pré-Ajustes Distance</vt:lpstr>
      <vt:lpstr>Software Harmonic Restraint</vt:lpstr>
      <vt:lpstr>Software PSB OoS</vt:lpstr>
      <vt:lpstr>Software Overcurrent</vt:lpstr>
      <vt:lpstr>Software Power Directional</vt:lpstr>
      <vt:lpstr>Software Synchronism</vt:lpstr>
      <vt:lpstr>Software Volts / Hertz</vt:lpstr>
      <vt:lpstr>Software Ramp</vt:lpstr>
      <vt:lpstr>Software Sequencer</vt:lpstr>
      <vt:lpstr>Software Transient Playback</vt:lpstr>
      <vt:lpstr>Software Master</vt:lpstr>
      <vt:lpstr>Software Transducer</vt:lpstr>
      <vt:lpstr>Software Meter</vt:lpstr>
      <vt:lpstr>Software Test Plan</vt:lpstr>
      <vt:lpstr>Software Power Quality</vt:lpstr>
      <vt:lpstr>Software Multimeter</vt:lpstr>
      <vt:lpstr>Software Settings</vt:lpstr>
      <vt:lpstr>Slide 49</vt:lpstr>
      <vt:lpstr>Slide 50</vt:lpstr>
      <vt:lpstr>Slide 51</vt:lpstr>
      <vt:lpstr>Slide 52</vt:lpstr>
      <vt:lpstr>ACESSÓRIOS CE-GPS </vt:lpstr>
      <vt:lpstr>ACESSÓRIOS  </vt:lpstr>
      <vt:lpstr>ACESSÓRIOS  </vt:lpstr>
      <vt:lpstr>ACESSÓRIOS  </vt:lpstr>
      <vt:lpstr>Slide 57</vt:lpstr>
    </vt:vector>
  </TitlesOfParts>
  <Company>Conprove Indústria e Comércio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CE 6710</dc:title>
  <dc:subject>CE6710 TESTADOR UNIVERSAL PARA SISTEMAS DE PROTEÇÃO, AUTOMAÇÃO, CONTROLE E MEDIÇÃO</dc:subject>
  <dc:creator>Conprove - Paulo Junior</dc:creator>
  <cp:keywords>Testes Proteção IEC 61850</cp:keywords>
  <cp:lastModifiedBy>CONPROVE</cp:lastModifiedBy>
  <cp:revision>613</cp:revision>
  <dcterms:created xsi:type="dcterms:W3CDTF">2005-03-09T20:24:21Z</dcterms:created>
  <dcterms:modified xsi:type="dcterms:W3CDTF">2023-06-15T21:38:33Z</dcterms:modified>
</cp:coreProperties>
</file>